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63" r:id="rId2"/>
    <p:sldId id="297" r:id="rId3"/>
    <p:sldId id="303" r:id="rId4"/>
    <p:sldId id="304" r:id="rId5"/>
    <p:sldId id="307" r:id="rId6"/>
    <p:sldId id="310" r:id="rId7"/>
    <p:sldId id="306" r:id="rId8"/>
    <p:sldId id="305" r:id="rId9"/>
    <p:sldId id="308" r:id="rId10"/>
    <p:sldId id="309" r:id="rId11"/>
    <p:sldId id="311" r:id="rId12"/>
    <p:sldId id="312" r:id="rId13"/>
    <p:sldId id="313" r:id="rId14"/>
    <p:sldId id="358" r:id="rId15"/>
    <p:sldId id="260" r:id="rId16"/>
    <p:sldId id="359" r:id="rId17"/>
    <p:sldId id="360" r:id="rId18"/>
    <p:sldId id="361" r:id="rId19"/>
    <p:sldId id="314" r:id="rId20"/>
    <p:sldId id="315" r:id="rId21"/>
    <p:sldId id="316" r:id="rId22"/>
    <p:sldId id="317" r:id="rId23"/>
    <p:sldId id="362" r:id="rId24"/>
    <p:sldId id="299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35" r:id="rId43"/>
    <p:sldId id="338" r:id="rId44"/>
    <p:sldId id="337" r:id="rId45"/>
    <p:sldId id="339" r:id="rId46"/>
    <p:sldId id="340" r:id="rId47"/>
    <p:sldId id="341" r:id="rId48"/>
    <p:sldId id="342" r:id="rId49"/>
    <p:sldId id="302" r:id="rId50"/>
    <p:sldId id="301" r:id="rId51"/>
    <p:sldId id="343" r:id="rId52"/>
    <p:sldId id="366" r:id="rId53"/>
    <p:sldId id="365" r:id="rId54"/>
    <p:sldId id="344" r:id="rId55"/>
    <p:sldId id="345" r:id="rId56"/>
    <p:sldId id="346" r:id="rId57"/>
    <p:sldId id="347" r:id="rId58"/>
    <p:sldId id="348" r:id="rId59"/>
    <p:sldId id="349" r:id="rId60"/>
    <p:sldId id="350" r:id="rId61"/>
    <p:sldId id="374" r:id="rId62"/>
    <p:sldId id="351" r:id="rId63"/>
    <p:sldId id="367" r:id="rId64"/>
    <p:sldId id="352" r:id="rId65"/>
    <p:sldId id="353" r:id="rId66"/>
    <p:sldId id="354" r:id="rId67"/>
    <p:sldId id="368" r:id="rId68"/>
    <p:sldId id="369" r:id="rId69"/>
    <p:sldId id="370" r:id="rId70"/>
    <p:sldId id="371" r:id="rId71"/>
    <p:sldId id="372" r:id="rId72"/>
    <p:sldId id="373" r:id="rId7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ernandzuiligongora:Desktop:PRODUCCION:ASPEL%20-%20CONGRESO%202014:ASPEL%20VOZ%20DE%20LOS%20DISTRIBUIDORES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ernandzuiligongora:Desktop:PRODUCCION:ASPEL%20-%20CONGRESO%202014:ASPEL%20VOZ%20DE%20LOS%20DISTRIBUIDORES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ernandzuiligongora:Desktop:PRODUCCION:ASPEL%20-%20CONGRESO%202014:ASPEL%20VOZ%20DE%20LOS%20DISTRIBUIDORES%20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ernandzuiligongora:Desktop:PRODUCCION:ASPEL%20-%20CONGRESO%202014:ASPEL%20VOZ%20DE%20LOS%20DISTRIBUIDORES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277206668610861"/>
          <c:y val="3.0866359269839369E-2"/>
          <c:w val="0.56242855059784191"/>
          <c:h val="0.8988378826782278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2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'RETO COMERCIAL PIVOT'!$A$5:$A$16</c:f>
              <c:strCache>
                <c:ptCount val="12"/>
                <c:pt idx="0">
                  <c:v>(vacías)</c:v>
                </c:pt>
                <c:pt idx="1">
                  <c:v>vender más</c:v>
                </c:pt>
                <c:pt idx="2">
                  <c:v>valor agregado</c:v>
                </c:pt>
                <c:pt idx="3">
                  <c:v>usuario final compra con mayorista</c:v>
                </c:pt>
                <c:pt idx="4">
                  <c:v>telemarketing</c:v>
                </c:pt>
                <c:pt idx="5">
                  <c:v>ser integral</c:v>
                </c:pt>
                <c:pt idx="6">
                  <c:v>profesionalizar a ventas</c:v>
                </c:pt>
                <c:pt idx="7">
                  <c:v>posicionamiento</c:v>
                </c:pt>
                <c:pt idx="8">
                  <c:v>no competir por precio</c:v>
                </c:pt>
                <c:pt idx="9">
                  <c:v>lealtad y retención</c:v>
                </c:pt>
                <c:pt idx="10">
                  <c:v>crear área de marketing</c:v>
                </c:pt>
                <c:pt idx="11">
                  <c:v>consolidarse</c:v>
                </c:pt>
              </c:strCache>
            </c:strRef>
          </c:cat>
          <c:val>
            <c:numRef>
              <c:f>'RETO COMERCIAL PIVOT'!$B$5:$B$16</c:f>
              <c:numCache>
                <c:formatCode>General</c:formatCode>
                <c:ptCount val="12"/>
                <c:pt idx="1">
                  <c:v>26</c:v>
                </c:pt>
                <c:pt idx="2">
                  <c:v>7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8</c:v>
                </c:pt>
                <c:pt idx="7">
                  <c:v>6</c:v>
                </c:pt>
                <c:pt idx="8">
                  <c:v>3</c:v>
                </c:pt>
                <c:pt idx="9">
                  <c:v>3</c:v>
                </c:pt>
                <c:pt idx="10">
                  <c:v>1</c:v>
                </c:pt>
                <c:pt idx="1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9399680"/>
        <c:axId val="89401216"/>
      </c:barChart>
      <c:catAx>
        <c:axId val="8939968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9401216"/>
        <c:crosses val="autoZero"/>
        <c:auto val="1"/>
        <c:lblAlgn val="ctr"/>
        <c:lblOffset val="100"/>
        <c:noMultiLvlLbl val="0"/>
      </c:catAx>
      <c:valAx>
        <c:axId val="8940121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89399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4762345679012344"/>
          <c:y val="3.0866359269839369E-2"/>
          <c:w val="0.52757716049382719"/>
          <c:h val="0.8988378826782278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1"/>
            <c:invertIfNegative val="0"/>
            <c:bubble3D val="0"/>
            <c:spPr>
              <a:solidFill>
                <a:srgbClr val="4F81BD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8"/>
            <c:invertIfNegative val="0"/>
            <c:bubble3D val="0"/>
            <c:spPr>
              <a:solidFill>
                <a:srgbClr val="4F81BD"/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1"/>
              </a:solidFill>
            </c:spPr>
          </c:dPt>
          <c:cat>
            <c:strRef>
              <c:f>'RETRO PRODUCTO PIVOT'!$A$5:$A$14</c:f>
              <c:strCache>
                <c:ptCount val="10"/>
                <c:pt idx="0">
                  <c:v>Capacitación</c:v>
                </c:pt>
                <c:pt idx="1">
                  <c:v>E-Commerce y licenciamiento en tiempo real</c:v>
                </c:pt>
                <c:pt idx="2">
                  <c:v>Mayor funcionalidad</c:v>
                </c:pt>
                <c:pt idx="3">
                  <c:v>Precio</c:v>
                </c:pt>
                <c:pt idx="4">
                  <c:v>Renta</c:v>
                </c:pt>
                <c:pt idx="5">
                  <c:v>Reto comercialización</c:v>
                </c:pt>
                <c:pt idx="6">
                  <c:v>Servicios</c:v>
                </c:pt>
                <c:pt idx="7">
                  <c:v>Valor agregado</c:v>
                </c:pt>
                <c:pt idx="8">
                  <c:v>Velocidad de actualización con calidad</c:v>
                </c:pt>
                <c:pt idx="9">
                  <c:v>Verticalización</c:v>
                </c:pt>
              </c:strCache>
            </c:strRef>
          </c:cat>
          <c:val>
            <c:numRef>
              <c:f>'RETRO PRODUCTO PIVOT'!$B$5:$B$14</c:f>
              <c:numCache>
                <c:formatCode>General</c:formatCode>
                <c:ptCount val="10"/>
                <c:pt idx="0">
                  <c:v>8</c:v>
                </c:pt>
                <c:pt idx="1">
                  <c:v>3</c:v>
                </c:pt>
                <c:pt idx="2">
                  <c:v>5</c:v>
                </c:pt>
                <c:pt idx="3">
                  <c:v>2</c:v>
                </c:pt>
                <c:pt idx="4">
                  <c:v>1</c:v>
                </c:pt>
                <c:pt idx="5">
                  <c:v>14</c:v>
                </c:pt>
                <c:pt idx="6">
                  <c:v>2</c:v>
                </c:pt>
                <c:pt idx="7">
                  <c:v>12</c:v>
                </c:pt>
                <c:pt idx="8">
                  <c:v>12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446272"/>
        <c:axId val="89447808"/>
      </c:barChart>
      <c:catAx>
        <c:axId val="894462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9447808"/>
        <c:crosses val="autoZero"/>
        <c:auto val="1"/>
        <c:lblAlgn val="ctr"/>
        <c:lblOffset val="100"/>
        <c:noMultiLvlLbl val="0"/>
      </c:catAx>
      <c:valAx>
        <c:axId val="89447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9446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2169959657820544"/>
          <c:y val="3.0866359269839369E-2"/>
          <c:w val="0.55350102070574514"/>
          <c:h val="0.8988378826782278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Hoja4!$A$5:$A$16</c:f>
              <c:strCache>
                <c:ptCount val="12"/>
                <c:pt idx="0">
                  <c:v>Atención oportuna de ASPEL</c:v>
                </c:pt>
                <c:pt idx="1">
                  <c:v>Capacitación comercial</c:v>
                </c:pt>
                <c:pt idx="2">
                  <c:v>Capacitación en productos</c:v>
                </c:pt>
                <c:pt idx="3">
                  <c:v>Capacitación en soporte</c:v>
                </c:pt>
                <c:pt idx="4">
                  <c:v>Capacitación en verticales</c:v>
                </c:pt>
                <c:pt idx="5">
                  <c:v>Capacitación fiscal</c:v>
                </c:pt>
                <c:pt idx="6">
                  <c:v>Capacitación general</c:v>
                </c:pt>
                <c:pt idx="7">
                  <c:v>Competencia sin capacitación</c:v>
                </c:pt>
                <c:pt idx="8">
                  <c:v>Eficiencia en soporte</c:v>
                </c:pt>
                <c:pt idx="9">
                  <c:v>El personal</c:v>
                </c:pt>
                <c:pt idx="10">
                  <c:v>Ninguno</c:v>
                </c:pt>
                <c:pt idx="11">
                  <c:v>VENDER MIS SERVICIOS</c:v>
                </c:pt>
              </c:strCache>
            </c:strRef>
          </c:cat>
          <c:val>
            <c:numRef>
              <c:f>Hoja4!$B$5:$B$16</c:f>
              <c:numCache>
                <c:formatCode>General</c:formatCode>
                <c:ptCount val="12"/>
                <c:pt idx="0">
                  <c:v>14</c:v>
                </c:pt>
                <c:pt idx="1">
                  <c:v>2</c:v>
                </c:pt>
                <c:pt idx="2">
                  <c:v>12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3</c:v>
                </c:pt>
                <c:pt idx="8">
                  <c:v>14</c:v>
                </c:pt>
                <c:pt idx="9">
                  <c:v>7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215168"/>
        <c:axId val="90216704"/>
      </c:barChart>
      <c:catAx>
        <c:axId val="9021516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90216704"/>
        <c:crosses val="autoZero"/>
        <c:auto val="1"/>
        <c:lblAlgn val="ctr"/>
        <c:lblOffset val="100"/>
        <c:noMultiLvlLbl val="0"/>
      </c:catAx>
      <c:valAx>
        <c:axId val="90216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0215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dirty="0" err="1"/>
                      <a:t>Eficiencia</a:t>
                    </a:r>
                    <a:r>
                      <a:rPr lang="en-US" sz="2000" dirty="0"/>
                      <a:t> </a:t>
                    </a:r>
                    <a:r>
                      <a:rPr lang="en-US" sz="2000" dirty="0" err="1"/>
                      <a:t>administrativa</a:t>
                    </a:r>
                    <a:r>
                      <a:rPr lang="en-US" sz="2000" dirty="0"/>
                      <a:t>, 30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s-ES" sz="2000" dirty="0"/>
                      <a:t>Eficiencia en la organización, 16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'RETO ADMVO PIVOT'!$A$5:$A$11</c:f>
              <c:strCache>
                <c:ptCount val="7"/>
                <c:pt idx="0">
                  <c:v>Eficiencia administrativa</c:v>
                </c:pt>
                <c:pt idx="1">
                  <c:v>Eficiencia en finanzas</c:v>
                </c:pt>
                <c:pt idx="2">
                  <c:v>Eficiencia en la dirección</c:v>
                </c:pt>
                <c:pt idx="3">
                  <c:v>Eficiencia en la organización</c:v>
                </c:pt>
                <c:pt idx="4">
                  <c:v>Eficiencia en lo comercial</c:v>
                </c:pt>
                <c:pt idx="5">
                  <c:v>Eficiencia en soporte</c:v>
                </c:pt>
                <c:pt idx="6">
                  <c:v>Ninguno</c:v>
                </c:pt>
              </c:strCache>
            </c:strRef>
          </c:cat>
          <c:val>
            <c:numRef>
              <c:f>'RETO ADMVO PIVOT'!$B$5:$B$11</c:f>
              <c:numCache>
                <c:formatCode>General</c:formatCode>
                <c:ptCount val="7"/>
                <c:pt idx="0">
                  <c:v>30</c:v>
                </c:pt>
                <c:pt idx="1">
                  <c:v>5</c:v>
                </c:pt>
                <c:pt idx="2">
                  <c:v>3</c:v>
                </c:pt>
                <c:pt idx="3">
                  <c:v>16</c:v>
                </c:pt>
                <c:pt idx="4">
                  <c:v>3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81A79A-FF2D-4C2A-AA4E-44A6E52677DF}" type="doc">
      <dgm:prSet loTypeId="urn:microsoft.com/office/officeart/2005/8/layout/hProcess9" loCatId="process" qsTypeId="urn:microsoft.com/office/officeart/2005/8/quickstyle/simple4" qsCatId="simple" csTypeId="urn:microsoft.com/office/officeart/2005/8/colors/accent5_4" csCatId="accent5" phldr="1"/>
      <dgm:spPr/>
    </dgm:pt>
    <dgm:pt modelId="{F88041D3-8CCA-4A5C-B847-9D7851C75A44}">
      <dgm:prSet phldrT="[Texto]"/>
      <dgm:spPr/>
      <dgm:t>
        <a:bodyPr/>
        <a:lstStyle/>
        <a:p>
          <a:r>
            <a:rPr lang="es-MX" dirty="0" smtClean="0"/>
            <a:t>Infraestructura</a:t>
          </a:r>
          <a:endParaRPr lang="es-MX" dirty="0"/>
        </a:p>
      </dgm:t>
    </dgm:pt>
    <dgm:pt modelId="{E586FCA1-45FA-4121-8E85-B0A18F398E90}" type="parTrans" cxnId="{F2E53307-4F79-4068-A806-ADB7F56E5F0F}">
      <dgm:prSet/>
      <dgm:spPr/>
      <dgm:t>
        <a:bodyPr/>
        <a:lstStyle/>
        <a:p>
          <a:endParaRPr lang="es-MX"/>
        </a:p>
      </dgm:t>
    </dgm:pt>
    <dgm:pt modelId="{FED261A8-A422-4099-BA40-7FB4EEADDBE2}" type="sibTrans" cxnId="{F2E53307-4F79-4068-A806-ADB7F56E5F0F}">
      <dgm:prSet/>
      <dgm:spPr/>
      <dgm:t>
        <a:bodyPr/>
        <a:lstStyle/>
        <a:p>
          <a:endParaRPr lang="es-MX"/>
        </a:p>
      </dgm:t>
    </dgm:pt>
    <dgm:pt modelId="{62FECFBD-96CE-4E88-8FAE-03009116945D}">
      <dgm:prSet phldrT="[Texto]"/>
      <dgm:spPr/>
      <dgm:t>
        <a:bodyPr/>
        <a:lstStyle/>
        <a:p>
          <a:r>
            <a:rPr lang="es-MX" dirty="0" smtClean="0"/>
            <a:t>Recursos humanos</a:t>
          </a:r>
          <a:endParaRPr lang="es-MX" dirty="0"/>
        </a:p>
      </dgm:t>
    </dgm:pt>
    <dgm:pt modelId="{F2D196A8-1027-4DBB-9871-06AD479E401D}" type="parTrans" cxnId="{A79A1B0C-8958-496B-855C-10DA7040B8D0}">
      <dgm:prSet/>
      <dgm:spPr/>
      <dgm:t>
        <a:bodyPr/>
        <a:lstStyle/>
        <a:p>
          <a:endParaRPr lang="es-MX"/>
        </a:p>
      </dgm:t>
    </dgm:pt>
    <dgm:pt modelId="{3ECBA412-8DF2-4F6F-AF68-DA044198B46D}" type="sibTrans" cxnId="{A79A1B0C-8958-496B-855C-10DA7040B8D0}">
      <dgm:prSet/>
      <dgm:spPr/>
      <dgm:t>
        <a:bodyPr/>
        <a:lstStyle/>
        <a:p>
          <a:endParaRPr lang="es-MX"/>
        </a:p>
      </dgm:t>
    </dgm:pt>
    <dgm:pt modelId="{E4031B69-76E9-4057-B61D-707336E9796A}">
      <dgm:prSet phldrT="[Texto]"/>
      <dgm:spPr/>
      <dgm:t>
        <a:bodyPr/>
        <a:lstStyle/>
        <a:p>
          <a:r>
            <a:rPr lang="es-MX" dirty="0" smtClean="0"/>
            <a:t>Ventas</a:t>
          </a:r>
          <a:endParaRPr lang="es-MX" dirty="0"/>
        </a:p>
      </dgm:t>
    </dgm:pt>
    <dgm:pt modelId="{C4B91C4B-6FA1-4014-B418-B9101D045124}" type="parTrans" cxnId="{A73D0DCE-3C99-430D-8072-689BFCDD9690}">
      <dgm:prSet/>
      <dgm:spPr/>
      <dgm:t>
        <a:bodyPr/>
        <a:lstStyle/>
        <a:p>
          <a:endParaRPr lang="es-MX"/>
        </a:p>
      </dgm:t>
    </dgm:pt>
    <dgm:pt modelId="{29989B24-01CB-4D85-9BBD-20F0D2F4F938}" type="sibTrans" cxnId="{A73D0DCE-3C99-430D-8072-689BFCDD9690}">
      <dgm:prSet/>
      <dgm:spPr/>
      <dgm:t>
        <a:bodyPr/>
        <a:lstStyle/>
        <a:p>
          <a:endParaRPr lang="es-MX"/>
        </a:p>
      </dgm:t>
    </dgm:pt>
    <dgm:pt modelId="{4F2712B8-E95C-4BA0-A0D9-D5093C874FB1}">
      <dgm:prSet phldrT="[Texto]"/>
      <dgm:spPr/>
      <dgm:t>
        <a:bodyPr/>
        <a:lstStyle/>
        <a:p>
          <a:r>
            <a:rPr lang="es-MX" dirty="0" smtClean="0"/>
            <a:t>Marketing</a:t>
          </a:r>
          <a:endParaRPr lang="es-MX" dirty="0"/>
        </a:p>
      </dgm:t>
    </dgm:pt>
    <dgm:pt modelId="{7C7430DE-1CB4-4113-8AF8-BC0F7C1D8D81}" type="parTrans" cxnId="{B75E3DE9-1F8E-4073-89F8-AA0A87E42898}">
      <dgm:prSet/>
      <dgm:spPr/>
      <dgm:t>
        <a:bodyPr/>
        <a:lstStyle/>
        <a:p>
          <a:endParaRPr lang="es-MX"/>
        </a:p>
      </dgm:t>
    </dgm:pt>
    <dgm:pt modelId="{AB58FA6C-5FC3-4582-86F5-1DF84E7345BF}" type="sibTrans" cxnId="{B75E3DE9-1F8E-4073-89F8-AA0A87E42898}">
      <dgm:prSet/>
      <dgm:spPr/>
      <dgm:t>
        <a:bodyPr/>
        <a:lstStyle/>
        <a:p>
          <a:endParaRPr lang="es-MX"/>
        </a:p>
      </dgm:t>
    </dgm:pt>
    <dgm:pt modelId="{FEC991EB-4DBF-488A-A63A-C8925E1B18CE}">
      <dgm:prSet phldrT="[Texto]"/>
      <dgm:spPr/>
      <dgm:t>
        <a:bodyPr/>
        <a:lstStyle/>
        <a:p>
          <a:r>
            <a:rPr lang="es-MX" dirty="0" smtClean="0"/>
            <a:t>Tecnologías de la información </a:t>
          </a:r>
          <a:endParaRPr lang="es-MX" dirty="0"/>
        </a:p>
      </dgm:t>
    </dgm:pt>
    <dgm:pt modelId="{72DBC212-3CBE-4389-ABA3-BC23554E008F}" type="parTrans" cxnId="{6E79F028-C910-49B9-8BAC-ADD3EAA4B579}">
      <dgm:prSet/>
      <dgm:spPr/>
      <dgm:t>
        <a:bodyPr/>
        <a:lstStyle/>
        <a:p>
          <a:endParaRPr lang="es-MX"/>
        </a:p>
      </dgm:t>
    </dgm:pt>
    <dgm:pt modelId="{211A89A5-C965-46B3-B6ED-D79306E1608F}" type="sibTrans" cxnId="{6E79F028-C910-49B9-8BAC-ADD3EAA4B579}">
      <dgm:prSet/>
      <dgm:spPr/>
      <dgm:t>
        <a:bodyPr/>
        <a:lstStyle/>
        <a:p>
          <a:endParaRPr lang="es-MX"/>
        </a:p>
      </dgm:t>
    </dgm:pt>
    <dgm:pt modelId="{92ED796F-7E86-4F30-8E8B-372E55E94214}" type="pres">
      <dgm:prSet presAssocID="{CE81A79A-FF2D-4C2A-AA4E-44A6E52677DF}" presName="CompostProcess" presStyleCnt="0">
        <dgm:presLayoutVars>
          <dgm:dir/>
          <dgm:resizeHandles val="exact"/>
        </dgm:presLayoutVars>
      </dgm:prSet>
      <dgm:spPr/>
    </dgm:pt>
    <dgm:pt modelId="{64BD08AA-67EE-4F81-952F-AA2ACA32B52E}" type="pres">
      <dgm:prSet presAssocID="{CE81A79A-FF2D-4C2A-AA4E-44A6E52677DF}" presName="arrow" presStyleLbl="bgShp" presStyleIdx="0" presStyleCnt="1"/>
      <dgm:spPr/>
      <dgm:t>
        <a:bodyPr/>
        <a:lstStyle/>
        <a:p>
          <a:endParaRPr lang="en-US"/>
        </a:p>
      </dgm:t>
    </dgm:pt>
    <dgm:pt modelId="{A874CC17-E234-464D-90DB-6A6FB1043A62}" type="pres">
      <dgm:prSet presAssocID="{CE81A79A-FF2D-4C2A-AA4E-44A6E52677DF}" presName="linearProcess" presStyleCnt="0"/>
      <dgm:spPr/>
    </dgm:pt>
    <dgm:pt modelId="{0E517AA8-FE95-4407-85E6-CA930BF362D5}" type="pres">
      <dgm:prSet presAssocID="{F88041D3-8CCA-4A5C-B847-9D7851C75A44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682611-1D1E-45ED-BE7D-E88433702E0F}" type="pres">
      <dgm:prSet presAssocID="{FED261A8-A422-4099-BA40-7FB4EEADDBE2}" presName="sibTrans" presStyleCnt="0"/>
      <dgm:spPr/>
    </dgm:pt>
    <dgm:pt modelId="{C0A3B21F-45DD-4DF1-BD3A-F12B292A8F9E}" type="pres">
      <dgm:prSet presAssocID="{62FECFBD-96CE-4E88-8FAE-03009116945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158010-E579-432D-B8D2-86AFFB1F997B}" type="pres">
      <dgm:prSet presAssocID="{3ECBA412-8DF2-4F6F-AF68-DA044198B46D}" presName="sibTrans" presStyleCnt="0"/>
      <dgm:spPr/>
    </dgm:pt>
    <dgm:pt modelId="{F8F14974-8787-4D5A-992F-0C697D16B5AB}" type="pres">
      <dgm:prSet presAssocID="{E4031B69-76E9-4057-B61D-707336E9796A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0D27DD-D392-4870-B8F0-69DFC4252606}" type="pres">
      <dgm:prSet presAssocID="{29989B24-01CB-4D85-9BBD-20F0D2F4F938}" presName="sibTrans" presStyleCnt="0"/>
      <dgm:spPr/>
    </dgm:pt>
    <dgm:pt modelId="{80B6CB23-FA6B-4958-8FD0-948CE6539270}" type="pres">
      <dgm:prSet presAssocID="{FEC991EB-4DBF-488A-A63A-C8925E1B18C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250DED-ACBD-44A4-959B-4798B1551AAA}" type="pres">
      <dgm:prSet presAssocID="{211A89A5-C965-46B3-B6ED-D79306E1608F}" presName="sibTrans" presStyleCnt="0"/>
      <dgm:spPr/>
    </dgm:pt>
    <dgm:pt modelId="{ACCE4866-6FFC-4D63-8DA1-D32277BBF178}" type="pres">
      <dgm:prSet presAssocID="{4F2712B8-E95C-4BA0-A0D9-D5093C874FB1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794DD4C-4621-4419-8A84-D30196537A35}" type="presOf" srcId="{4F2712B8-E95C-4BA0-A0D9-D5093C874FB1}" destId="{ACCE4866-6FFC-4D63-8DA1-D32277BBF178}" srcOrd="0" destOrd="0" presId="urn:microsoft.com/office/officeart/2005/8/layout/hProcess9"/>
    <dgm:cxn modelId="{F2E53307-4F79-4068-A806-ADB7F56E5F0F}" srcId="{CE81A79A-FF2D-4C2A-AA4E-44A6E52677DF}" destId="{F88041D3-8CCA-4A5C-B847-9D7851C75A44}" srcOrd="0" destOrd="0" parTransId="{E586FCA1-45FA-4121-8E85-B0A18F398E90}" sibTransId="{FED261A8-A422-4099-BA40-7FB4EEADDBE2}"/>
    <dgm:cxn modelId="{A79A1B0C-8958-496B-855C-10DA7040B8D0}" srcId="{CE81A79A-FF2D-4C2A-AA4E-44A6E52677DF}" destId="{62FECFBD-96CE-4E88-8FAE-03009116945D}" srcOrd="1" destOrd="0" parTransId="{F2D196A8-1027-4DBB-9871-06AD479E401D}" sibTransId="{3ECBA412-8DF2-4F6F-AF68-DA044198B46D}"/>
    <dgm:cxn modelId="{B75E3DE9-1F8E-4073-89F8-AA0A87E42898}" srcId="{CE81A79A-FF2D-4C2A-AA4E-44A6E52677DF}" destId="{4F2712B8-E95C-4BA0-A0D9-D5093C874FB1}" srcOrd="4" destOrd="0" parTransId="{7C7430DE-1CB4-4113-8AF8-BC0F7C1D8D81}" sibTransId="{AB58FA6C-5FC3-4582-86F5-1DF84E7345BF}"/>
    <dgm:cxn modelId="{4BF131E1-05E9-4B18-A909-FC66C9D02BF7}" type="presOf" srcId="{E4031B69-76E9-4057-B61D-707336E9796A}" destId="{F8F14974-8787-4D5A-992F-0C697D16B5AB}" srcOrd="0" destOrd="0" presId="urn:microsoft.com/office/officeart/2005/8/layout/hProcess9"/>
    <dgm:cxn modelId="{6E79F028-C910-49B9-8BAC-ADD3EAA4B579}" srcId="{CE81A79A-FF2D-4C2A-AA4E-44A6E52677DF}" destId="{FEC991EB-4DBF-488A-A63A-C8925E1B18CE}" srcOrd="3" destOrd="0" parTransId="{72DBC212-3CBE-4389-ABA3-BC23554E008F}" sibTransId="{211A89A5-C965-46B3-B6ED-D79306E1608F}"/>
    <dgm:cxn modelId="{9B1A2E09-22DB-485B-9960-206FF9D85161}" type="presOf" srcId="{FEC991EB-4DBF-488A-A63A-C8925E1B18CE}" destId="{80B6CB23-FA6B-4958-8FD0-948CE6539270}" srcOrd="0" destOrd="0" presId="urn:microsoft.com/office/officeart/2005/8/layout/hProcess9"/>
    <dgm:cxn modelId="{A73D0DCE-3C99-430D-8072-689BFCDD9690}" srcId="{CE81A79A-FF2D-4C2A-AA4E-44A6E52677DF}" destId="{E4031B69-76E9-4057-B61D-707336E9796A}" srcOrd="2" destOrd="0" parTransId="{C4B91C4B-6FA1-4014-B418-B9101D045124}" sibTransId="{29989B24-01CB-4D85-9BBD-20F0D2F4F938}"/>
    <dgm:cxn modelId="{4BE95301-EF5C-4876-8FAC-9C86330D6B68}" type="presOf" srcId="{CE81A79A-FF2D-4C2A-AA4E-44A6E52677DF}" destId="{92ED796F-7E86-4F30-8E8B-372E55E94214}" srcOrd="0" destOrd="0" presId="urn:microsoft.com/office/officeart/2005/8/layout/hProcess9"/>
    <dgm:cxn modelId="{99F2B2B2-ABE5-4269-8E42-0D1592323A5C}" type="presOf" srcId="{62FECFBD-96CE-4E88-8FAE-03009116945D}" destId="{C0A3B21F-45DD-4DF1-BD3A-F12B292A8F9E}" srcOrd="0" destOrd="0" presId="urn:microsoft.com/office/officeart/2005/8/layout/hProcess9"/>
    <dgm:cxn modelId="{75708D26-4581-49CB-B212-A78590EC76A7}" type="presOf" srcId="{F88041D3-8CCA-4A5C-B847-9D7851C75A44}" destId="{0E517AA8-FE95-4407-85E6-CA930BF362D5}" srcOrd="0" destOrd="0" presId="urn:microsoft.com/office/officeart/2005/8/layout/hProcess9"/>
    <dgm:cxn modelId="{A817EEDF-22D8-44B6-8A7C-37775608AD3C}" type="presParOf" srcId="{92ED796F-7E86-4F30-8E8B-372E55E94214}" destId="{64BD08AA-67EE-4F81-952F-AA2ACA32B52E}" srcOrd="0" destOrd="0" presId="urn:microsoft.com/office/officeart/2005/8/layout/hProcess9"/>
    <dgm:cxn modelId="{0E7A5C6E-7B2F-43FE-B23A-1149E0765740}" type="presParOf" srcId="{92ED796F-7E86-4F30-8E8B-372E55E94214}" destId="{A874CC17-E234-464D-90DB-6A6FB1043A62}" srcOrd="1" destOrd="0" presId="urn:microsoft.com/office/officeart/2005/8/layout/hProcess9"/>
    <dgm:cxn modelId="{BBCEF47C-083B-4012-86E8-DCF298318D92}" type="presParOf" srcId="{A874CC17-E234-464D-90DB-6A6FB1043A62}" destId="{0E517AA8-FE95-4407-85E6-CA930BF362D5}" srcOrd="0" destOrd="0" presId="urn:microsoft.com/office/officeart/2005/8/layout/hProcess9"/>
    <dgm:cxn modelId="{1BC3052E-5122-4C46-B5A2-A5E390DBCC74}" type="presParOf" srcId="{A874CC17-E234-464D-90DB-6A6FB1043A62}" destId="{E0682611-1D1E-45ED-BE7D-E88433702E0F}" srcOrd="1" destOrd="0" presId="urn:microsoft.com/office/officeart/2005/8/layout/hProcess9"/>
    <dgm:cxn modelId="{3C14885C-B257-4410-BAE4-985B9C4E488A}" type="presParOf" srcId="{A874CC17-E234-464D-90DB-6A6FB1043A62}" destId="{C0A3B21F-45DD-4DF1-BD3A-F12B292A8F9E}" srcOrd="2" destOrd="0" presId="urn:microsoft.com/office/officeart/2005/8/layout/hProcess9"/>
    <dgm:cxn modelId="{27754CEF-3EBD-4C54-B88A-07227FA4A03E}" type="presParOf" srcId="{A874CC17-E234-464D-90DB-6A6FB1043A62}" destId="{01158010-E579-432D-B8D2-86AFFB1F997B}" srcOrd="3" destOrd="0" presId="urn:microsoft.com/office/officeart/2005/8/layout/hProcess9"/>
    <dgm:cxn modelId="{00DAC005-D689-45ED-BBFA-2C04E28D72E3}" type="presParOf" srcId="{A874CC17-E234-464D-90DB-6A6FB1043A62}" destId="{F8F14974-8787-4D5A-992F-0C697D16B5AB}" srcOrd="4" destOrd="0" presId="urn:microsoft.com/office/officeart/2005/8/layout/hProcess9"/>
    <dgm:cxn modelId="{904B0AE4-6496-45E9-A36F-80AC7B7A604D}" type="presParOf" srcId="{A874CC17-E234-464D-90DB-6A6FB1043A62}" destId="{780D27DD-D392-4870-B8F0-69DFC4252606}" srcOrd="5" destOrd="0" presId="urn:microsoft.com/office/officeart/2005/8/layout/hProcess9"/>
    <dgm:cxn modelId="{7C22E274-33BA-4505-AB43-4FC18F05B4ED}" type="presParOf" srcId="{A874CC17-E234-464D-90DB-6A6FB1043A62}" destId="{80B6CB23-FA6B-4958-8FD0-948CE6539270}" srcOrd="6" destOrd="0" presId="urn:microsoft.com/office/officeart/2005/8/layout/hProcess9"/>
    <dgm:cxn modelId="{04340EEB-661C-4374-84F4-8A83AE0848D5}" type="presParOf" srcId="{A874CC17-E234-464D-90DB-6A6FB1043A62}" destId="{17250DED-ACBD-44A4-959B-4798B1551AAA}" srcOrd="7" destOrd="0" presId="urn:microsoft.com/office/officeart/2005/8/layout/hProcess9"/>
    <dgm:cxn modelId="{084B5F55-57EB-49B0-BB08-E59D2A85B22B}" type="presParOf" srcId="{A874CC17-E234-464D-90DB-6A6FB1043A62}" destId="{ACCE4866-6FFC-4D63-8DA1-D32277BBF17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D08AA-67EE-4F81-952F-AA2ACA32B52E}">
      <dsp:nvSpPr>
        <dsp:cNvPr id="0" name=""/>
        <dsp:cNvSpPr/>
      </dsp:nvSpPr>
      <dsp:spPr>
        <a:xfrm>
          <a:off x="672336" y="0"/>
          <a:ext cx="7619814" cy="4064000"/>
        </a:xfrm>
        <a:prstGeom prst="rightArrow">
          <a:avLst/>
        </a:prstGeom>
        <a:solidFill>
          <a:schemeClr val="accent5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517AA8-FE95-4407-85E6-CA930BF362D5}">
      <dsp:nvSpPr>
        <dsp:cNvPr id="0" name=""/>
        <dsp:cNvSpPr/>
      </dsp:nvSpPr>
      <dsp:spPr>
        <a:xfrm>
          <a:off x="3939" y="1219199"/>
          <a:ext cx="1722424" cy="16256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Infraestructura</a:t>
          </a:r>
          <a:endParaRPr lang="es-MX" sz="1800" kern="1200" dirty="0"/>
        </a:p>
      </dsp:txBody>
      <dsp:txXfrm>
        <a:off x="83294" y="1298554"/>
        <a:ext cx="1563714" cy="1466890"/>
      </dsp:txXfrm>
    </dsp:sp>
    <dsp:sp modelId="{C0A3B21F-45DD-4DF1-BD3A-F12B292A8F9E}">
      <dsp:nvSpPr>
        <dsp:cNvPr id="0" name=""/>
        <dsp:cNvSpPr/>
      </dsp:nvSpPr>
      <dsp:spPr>
        <a:xfrm>
          <a:off x="1812485" y="1219199"/>
          <a:ext cx="1722424" cy="16256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01189"/>
                <a:satOff val="-2238"/>
                <a:lumOff val="16795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01189"/>
                <a:satOff val="-2238"/>
                <a:lumOff val="16795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01189"/>
                <a:satOff val="-2238"/>
                <a:lumOff val="167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Recursos humanos</a:t>
          </a:r>
          <a:endParaRPr lang="es-MX" sz="1800" kern="1200" dirty="0"/>
        </a:p>
      </dsp:txBody>
      <dsp:txXfrm>
        <a:off x="1891840" y="1298554"/>
        <a:ext cx="1563714" cy="1466890"/>
      </dsp:txXfrm>
    </dsp:sp>
    <dsp:sp modelId="{F8F14974-8787-4D5A-992F-0C697D16B5AB}">
      <dsp:nvSpPr>
        <dsp:cNvPr id="0" name=""/>
        <dsp:cNvSpPr/>
      </dsp:nvSpPr>
      <dsp:spPr>
        <a:xfrm>
          <a:off x="3621031" y="1219199"/>
          <a:ext cx="1722424" cy="16256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202378"/>
                <a:satOff val="-4476"/>
                <a:lumOff val="3359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202378"/>
                <a:satOff val="-4476"/>
                <a:lumOff val="3359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202378"/>
                <a:satOff val="-4476"/>
                <a:lumOff val="335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Ventas</a:t>
          </a:r>
          <a:endParaRPr lang="es-MX" sz="1800" kern="1200" dirty="0"/>
        </a:p>
      </dsp:txBody>
      <dsp:txXfrm>
        <a:off x="3700386" y="1298554"/>
        <a:ext cx="1563714" cy="1466890"/>
      </dsp:txXfrm>
    </dsp:sp>
    <dsp:sp modelId="{80B6CB23-FA6B-4958-8FD0-948CE6539270}">
      <dsp:nvSpPr>
        <dsp:cNvPr id="0" name=""/>
        <dsp:cNvSpPr/>
      </dsp:nvSpPr>
      <dsp:spPr>
        <a:xfrm>
          <a:off x="5429577" y="1219199"/>
          <a:ext cx="1722424" cy="16256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202378"/>
                <a:satOff val="-4476"/>
                <a:lumOff val="3359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202378"/>
                <a:satOff val="-4476"/>
                <a:lumOff val="3359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202378"/>
                <a:satOff val="-4476"/>
                <a:lumOff val="335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Tecnologías de la información </a:t>
          </a:r>
          <a:endParaRPr lang="es-MX" sz="1800" kern="1200" dirty="0"/>
        </a:p>
      </dsp:txBody>
      <dsp:txXfrm>
        <a:off x="5508932" y="1298554"/>
        <a:ext cx="1563714" cy="1466890"/>
      </dsp:txXfrm>
    </dsp:sp>
    <dsp:sp modelId="{ACCE4866-6FFC-4D63-8DA1-D32277BBF178}">
      <dsp:nvSpPr>
        <dsp:cNvPr id="0" name=""/>
        <dsp:cNvSpPr/>
      </dsp:nvSpPr>
      <dsp:spPr>
        <a:xfrm>
          <a:off x="7238123" y="1219199"/>
          <a:ext cx="1722424" cy="16256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01189"/>
                <a:satOff val="-2238"/>
                <a:lumOff val="16795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101189"/>
                <a:satOff val="-2238"/>
                <a:lumOff val="16795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101189"/>
                <a:satOff val="-2238"/>
                <a:lumOff val="167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Marketing</a:t>
          </a:r>
          <a:endParaRPr lang="es-MX" sz="1800" kern="1200" dirty="0"/>
        </a:p>
      </dsp:txBody>
      <dsp:txXfrm>
        <a:off x="7317478" y="1298554"/>
        <a:ext cx="1563714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8572C-E6AE-46AF-93C6-220FDC36B189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21327-7E54-4C06-8478-9EA9C94DE8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3917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25991-7927-BC49-BDD1-803BFFA0BFB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075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25991-7927-BC49-BDD1-803BFFA0BFB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0415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25991-7927-BC49-BDD1-803BFFA0BFB6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442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549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399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54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247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0052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354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368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65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9938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217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49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E8E9-3937-4658-AD9C-F9DA1BEEA933}" type="datetimeFigureOut">
              <a:rPr lang="es-MX" smtClean="0"/>
              <a:t>23/04/2014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8FE9-D9D6-457E-93EB-79976A262FC9}" type="slidenum">
              <a:rPr lang="es-MX" smtClean="0"/>
              <a:t>‹Nº›</a:t>
            </a:fld>
            <a:endParaRPr lang="es-MX"/>
          </a:p>
        </p:txBody>
      </p:sp>
      <p:pic>
        <p:nvPicPr>
          <p:cNvPr id="1026" name="Picture 2" descr="C:\Users\ecardozo\Documents\Template convencion 1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8971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mx/url?sa=i&amp;rct=j&amp;q=&amp;esrc=s&amp;source=images&amp;cd=&amp;cad=rja&amp;uact=8&amp;docid=Nyq4qH6LkU1hRM&amp;tbnid=0idHc7fPSIZrHM:&amp;ved=0CAUQjRw&amp;url=http://esteticunidaddental.wordpress.com/2012/04/23/que-provoca-el-dolor-de-muelas/&amp;ei=iJlGU8iBJYrJ0QW4ioHYAQ&amp;bvm=bv.64507335,d.d2k&amp;psig=AFQjCNHrRbp0rDW6Nui0XkzMX02yMawcaQ&amp;ust=139722213759780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mx/url?sa=i&amp;rct=j&amp;q=&amp;esrc=s&amp;frm=1&amp;source=images&amp;cd=&amp;cad=rja&amp;uact=8&amp;docid=V2Ph1eTJdU0mMM&amp;tbnid=N9LdmiWFlftbNM:&amp;ved=0CAUQjRw&amp;url=http://www.planetacurioso.com/2009/02/09/se-arranca-13-dientes-con-unas-pinzas-porque-no-encontraba-dentista/&amp;ei=qNhFU5i1OsOMtQbUooC4Cw&amp;bvm=bv.64507335,d.Yms&amp;psig=AFQjCNFPrPJvUacXOvIRpyzpLHeNrg7M_w&amp;ust=139717273175630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mx/url?sa=i&amp;rct=j&amp;q=&amp;esrc=s&amp;source=images&amp;cd=&amp;cad=rja&amp;uact=8&amp;docid=Qjet8DsLz0gahM&amp;tbnid=K-V6siZSU8wlyM:&amp;ved=0CAUQjRw&amp;url=http://reggita18.blogspot.com/2010_05_01_archive.html&amp;ei=kJ5GU97bFcrK0QWGm4HgDg&amp;bvm=bv.64507335,d.d2k&amp;psig=AFQjCNGUWleeyJ1KzbYpagqHuRoq9Ogeuw&amp;ust=139722340856955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mx/url?sa=i&amp;rct=j&amp;q=&amp;esrc=s&amp;source=images&amp;cd=&amp;cad=rja&amp;uact=8&amp;docid=FD3LIeBAi7m15M&amp;tbnid=BubNmVJ1i-sT4M:&amp;ved=0CAUQjRw&amp;url=http://www.marketingdirecto.com/actualidad/infografias/telecos-retail-y-finanzas-los-sectores-que-mas-invierten-en-mejorar-su-infraestructura-de-marketing/&amp;ei=h6BGU4bUFMGm0AWA2IGQCA&amp;bvm=bv.64507335,d.d2k&amp;psig=AFQjCNHw7526kPq-7BQi5HicxnSs8wPsFA&amp;ust=1397223929531919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source=images&amp;cd=&amp;cad=rja&amp;uact=8&amp;docid=vVbw0GNjBCgrzM&amp;tbnid=YhluEVBzTZcQ7M:&amp;ved=0CAUQjRw&amp;url=https://mipropiojefe.com/evita-ser-el-hombre-orquesta-de-tu-negocio/&amp;ei=tKNGU9boD46Y0QWE-oHwCA&amp;bvm=bv.64507335,d.d2k&amp;psig=AFQjCNEa2GlnfeuvJcgVA8UW0K_9VNuJtQ&amp;ust=1397224735809475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nCrbboaFp8" TargetMode="External"/><Relationship Id="rId2" Type="http://schemas.openxmlformats.org/officeDocument/2006/relationships/hyperlink" Target="http://www.youtube.com/watch?v=jW5KN4Kvpw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0.jpeg"/><Relationship Id="rId7" Type="http://schemas.openxmlformats.org/officeDocument/2006/relationships/hyperlink" Target="http://www.google.com.mx/url?sa=i&amp;rct=j&amp;q=&amp;esrc=s&amp;source=images&amp;cd=&amp;cad=rja&amp;uact=8&amp;docid=t6F0nPUChnuxRM&amp;tbnid=tm90KMYHlWSQJM:&amp;ved=0CAUQjRw&amp;url=http://www.edukart.com/blog/why-search-engine-optimization/&amp;ei=otFGU-3kDqep0QX-sYHwCg&amp;bvm=bv.64507335,d.d2k&amp;psig=AFQjCNG_grXbdacOTR7KxbNnICsEEelnsw&amp;ust=1397236472354158" TargetMode="External"/><Relationship Id="rId2" Type="http://schemas.openxmlformats.org/officeDocument/2006/relationships/hyperlink" Target="http://www.google.com.mx/url?sa=i&amp;rct=j&amp;q=&amp;esrc=s&amp;source=images&amp;cd=&amp;cad=rja&amp;uact=8&amp;docid=de4Fzl_BA0YtpM&amp;tbnid=91fpivHBmet39M:&amp;ved=0CAUQjRw&amp;url=http://artigosetutoriais.blogspot.com/2012_10_01_archive.html&amp;ei=9M9GU9zSMsGi0QW8rIDYCQ&amp;bvm=bv.64507335,d.d2k&amp;psig=AFQjCNGPdtWszZPELgb9kGZDrYWDvGxgDg&amp;ust=139723600889551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hyperlink" Target="http://www.google.com.mx/url?sa=t&amp;rct=j&amp;q=&amp;esrc=s&amp;source=images&amp;cd=&amp;cad=rja&amp;uact=8&amp;ved=0CAQQjRw&amp;url=http://www.xn--significadodelossueos-ubc.net/sonar-con-cerebro/&amp;ei=cs5GU9CxKNPK0AWd0YC4Dg&amp;usg=AFQjCNHqygGF5rN5MbKVZ1PFNHILEGF9Bw&amp;sig2=uvGJ7xfVSeOvn0BPUGF43A&amp;bvm=bv.64507335,d.d2k" TargetMode="Externa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4.jpeg"/><Relationship Id="rId7" Type="http://schemas.openxmlformats.org/officeDocument/2006/relationships/image" Target="../media/image56.jpeg"/><Relationship Id="rId2" Type="http://schemas.openxmlformats.org/officeDocument/2006/relationships/hyperlink" Target="http://www.google.com.mx/url?sa=i&amp;source=images&amp;cd=&amp;cad=rja&amp;uact=8&amp;docid=7VAsqPbd84XFoM&amp;tbnid=zpTTvEGwqmb3_M:&amp;ved=0CAgQjRw&amp;url=http://crecimientoinnovacion.blogspot.com/2012_05_01_archive.html&amp;ei=A9dGU4-EGvSw7Abx54GgBA&amp;psig=AFQjCNFy8_wIZkO1hIBLsk9Ui5_onrYM8A&amp;ust=139723789159468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.mx/url?sa=i&amp;rct=j&amp;q=&amp;esrc=s&amp;source=images&amp;cd=&amp;cad=rja&amp;uact=8&amp;docid=XQG_l3Jf1j5H9M&amp;tbnid=dGGikSKH920CGM:&amp;ved=0CAUQjRw&amp;url=http://aupasocialmedia.com/author/arojaspedrini/&amp;ei=b9ZGU6eVGbSV0QX36IEY&amp;bvm=bv.64507335,d.d2k&amp;psig=AFQjCNFRfWCqOpYBuZQpxxSjTdi5Fombng&amp;ust=1397237666234645" TargetMode="External"/><Relationship Id="rId5" Type="http://schemas.openxmlformats.org/officeDocument/2006/relationships/image" Target="../media/image55.jpeg"/><Relationship Id="rId10" Type="http://schemas.openxmlformats.org/officeDocument/2006/relationships/image" Target="../media/image58.png"/><Relationship Id="rId4" Type="http://schemas.openxmlformats.org/officeDocument/2006/relationships/hyperlink" Target="http://www.google.com.mx/url?sa=i&amp;rct=j&amp;q=&amp;esrc=s&amp;source=images&amp;cd=&amp;cad=rja&amp;uact=8&amp;docid=mlN5X9JMbxJfUM&amp;tbnid=WtlmGv4Pfj698M:&amp;ved=0CAUQjRw&amp;url=http://theclutch.commercialwebservices.com/&amp;ei=2NRGU4RLhIrQBYztgGA&amp;bvm=bv.64507335,d.d2k&amp;psig=AFQjCNH-OQIhY0uW9RCFwSAkZM2Dlj8cKA&amp;ust=1397237256232609" TargetMode="External"/><Relationship Id="rId9" Type="http://schemas.openxmlformats.org/officeDocument/2006/relationships/hyperlink" Target="http://www.google.com.mx/url?sa=i&amp;rct=j&amp;q=&amp;esrc=s&amp;source=images&amp;cd=&amp;cad=rja&amp;uact=8&amp;docid=1-wayUSFW6nTCM&amp;tbnid=PRC7rYhBMCs_1M:&amp;ved=0CAUQjRw&amp;url=http://www.miperiodicodigital.com/2014/edicion2014/caravacajournal/25063-los-falsos-trabajos-internet-aumentan-cada-vez-mas-crisis.html&amp;ei=RNdGU6z4D-O40QWf0oCABQ&amp;bvm=bv.64507335,d.d2k&amp;psig=AFQjCNEbFWwnR3hcJ9FsqBQ07e3F1u_yKw&amp;ust=1397237929198849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8mS5_iRT7M" TargetMode="Externa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SUykLfEmVE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0040" y="3068960"/>
            <a:ext cx="7772400" cy="147002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“Para avanzar juntos hay que conocernos mejor”</a:t>
            </a:r>
            <a:endParaRPr lang="es-E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835696" y="263691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/>
              <a:t>Radiografía de Aspel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9915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/>
              <a:t>¿Cuentas con un conmutador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44.16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1" b="-2127"/>
          <a:stretch/>
        </p:blipFill>
        <p:spPr>
          <a:xfrm>
            <a:off x="-972616" y="1988840"/>
            <a:ext cx="10140476" cy="2700000"/>
          </a:xfrm>
        </p:spPr>
      </p:pic>
    </p:spTree>
    <p:extLst>
      <p:ext uri="{BB962C8B-B14F-4D97-AF65-F5344CB8AC3E}">
        <p14:creationId xmlns:p14="http://schemas.microsoft.com/office/powerpoint/2010/main" val="14445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¿Cuentas con página de Internet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5" name="Marcador de contenido 4" descr="Captura de pantalla 2014-04-09 a la(s) 17.46.2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6" r="1270" b="2333"/>
          <a:stretch/>
        </p:blipFill>
        <p:spPr>
          <a:xfrm>
            <a:off x="-895421" y="2060848"/>
            <a:ext cx="10075933" cy="2700000"/>
          </a:xfrm>
        </p:spPr>
      </p:pic>
    </p:spTree>
    <p:extLst>
      <p:ext uri="{BB962C8B-B14F-4D97-AF65-F5344CB8AC3E}">
        <p14:creationId xmlns:p14="http://schemas.microsoft.com/office/powerpoint/2010/main" val="39836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sz="3600" dirty="0" smtClean="0"/>
              <a:t>¿</a:t>
            </a:r>
            <a:r>
              <a:rPr lang="es-ES" sz="3600" dirty="0"/>
              <a:t>Vendes productos y/o </a:t>
            </a:r>
            <a:r>
              <a:rPr lang="es-ES" sz="3600" dirty="0" smtClean="0"/>
              <a:t>servicios</a:t>
            </a:r>
            <a:br>
              <a:rPr lang="es-ES" sz="3600" dirty="0" smtClean="0"/>
            </a:br>
            <a:r>
              <a:rPr lang="es-ES" sz="3600" dirty="0" smtClean="0"/>
              <a:t> </a:t>
            </a:r>
            <a:r>
              <a:rPr lang="es-ES" sz="3600" dirty="0"/>
              <a:t>online (e-</a:t>
            </a:r>
            <a:r>
              <a:rPr lang="es-ES" sz="3600" dirty="0" err="1"/>
              <a:t>commerce</a:t>
            </a:r>
            <a:r>
              <a:rPr lang="es-ES" sz="3600" dirty="0"/>
              <a:t>)?</a:t>
            </a:r>
          </a:p>
        </p:txBody>
      </p:sp>
      <p:pic>
        <p:nvPicPr>
          <p:cNvPr id="4" name="Marcador de contenido 3" descr="Captura de pantalla 2014-04-09 a la(s) 17.46.5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7" b="-5575"/>
          <a:stretch/>
        </p:blipFill>
        <p:spPr>
          <a:xfrm>
            <a:off x="-756592" y="2276872"/>
            <a:ext cx="9950342" cy="2700000"/>
          </a:xfrm>
        </p:spPr>
      </p:pic>
    </p:spTree>
    <p:extLst>
      <p:ext uri="{BB962C8B-B14F-4D97-AF65-F5344CB8AC3E}">
        <p14:creationId xmlns:p14="http://schemas.microsoft.com/office/powerpoint/2010/main" val="148278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¿Cuentas con email con </a:t>
            </a:r>
            <a:r>
              <a:rPr lang="es-ES" sz="3200" dirty="0" smtClean="0"/>
              <a:t>dominio</a:t>
            </a:r>
            <a:br>
              <a:rPr lang="es-ES" sz="3200" dirty="0" smtClean="0"/>
            </a:br>
            <a:r>
              <a:rPr lang="es-ES" sz="3200" dirty="0" smtClean="0"/>
              <a:t>de </a:t>
            </a:r>
            <a:r>
              <a:rPr lang="es-ES" sz="3200" dirty="0"/>
              <a:t>tu empresa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47.2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7" b="-5689"/>
          <a:stretch/>
        </p:blipFill>
        <p:spPr>
          <a:xfrm>
            <a:off x="-1044624" y="2132856"/>
            <a:ext cx="10474049" cy="2700000"/>
          </a:xfrm>
        </p:spPr>
      </p:pic>
    </p:spTree>
    <p:extLst>
      <p:ext uri="{BB962C8B-B14F-4D97-AF65-F5344CB8AC3E}">
        <p14:creationId xmlns:p14="http://schemas.microsoft.com/office/powerpoint/2010/main" val="15968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6048672" cy="79695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Conclusiones Infraestructura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1384785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La infraestructura es la herramienta esencial para brindar un servicio de calidad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Con mejor infraestructura puedo</a:t>
            </a:r>
            <a:r>
              <a:rPr lang="en-US" sz="2000" dirty="0" smtClean="0"/>
              <a:t>:</a:t>
            </a:r>
          </a:p>
          <a:p>
            <a:pPr lvl="1"/>
            <a:r>
              <a:rPr lang="es-MX" sz="2000" dirty="0" smtClean="0"/>
              <a:t>Captar más clientes</a:t>
            </a:r>
          </a:p>
          <a:p>
            <a:pPr lvl="1"/>
            <a:r>
              <a:rPr lang="es-MX" sz="2000" dirty="0" smtClean="0"/>
              <a:t>Ser más eficiente</a:t>
            </a:r>
          </a:p>
          <a:p>
            <a:pPr lvl="1"/>
            <a:r>
              <a:rPr lang="es-MX" sz="2000" dirty="0" smtClean="0"/>
              <a:t>Reducir tiempos de atención</a:t>
            </a:r>
          </a:p>
          <a:p>
            <a:pPr lvl="1"/>
            <a:r>
              <a:rPr lang="es-MX" sz="2000" dirty="0" smtClean="0"/>
              <a:t>Cerrar ventas en un ciclo menor</a:t>
            </a:r>
            <a:endParaRPr lang="es-MX" sz="2000" dirty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10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steticunidaddental.files.wordpress.com/2012/04/dolor-de-muel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84" y="1384786"/>
            <a:ext cx="4445877" cy="390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55114" y="1196752"/>
            <a:ext cx="3468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Caso del dolor de muelas</a:t>
            </a:r>
            <a:endParaRPr lang="es-MX" sz="2400" dirty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72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4032448" cy="796950"/>
          </a:xfrm>
        </p:spPr>
        <p:txBody>
          <a:bodyPr>
            <a:noAutofit/>
          </a:bodyPr>
          <a:lstStyle/>
          <a:p>
            <a:pPr marL="285750" indent="-285750"/>
            <a:r>
              <a:rPr lang="es-ES" sz="2800" dirty="0" smtClean="0"/>
              <a:t>¿</a:t>
            </a:r>
            <a:r>
              <a:rPr lang="es-MX" sz="2800" dirty="0" smtClean="0"/>
              <a:t>Cuál preferirías?</a:t>
            </a:r>
            <a:endParaRPr lang="es-MX" sz="2800" dirty="0"/>
          </a:p>
        </p:txBody>
      </p:sp>
      <p:pic>
        <p:nvPicPr>
          <p:cNvPr id="1028" name="Picture 4" descr="https://encrypted-tbn1.gstatic.com/images?q=tbn:ANd9GcREArs54NNbdwa_vYsJIy0-Rcqj4a6gtK0n_9__iLH3vT6BGMnX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07" y="1250578"/>
            <a:ext cx="3642037" cy="387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0.gstatic.com/images?q=tbn:ANd9GcTT-6iVzBV2vHxsoFmaKr1AeUVXyWvgZiEqGLvMgm-dvWdfrFYCS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671" y="1282609"/>
            <a:ext cx="3934777" cy="38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08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4032448" cy="796950"/>
          </a:xfrm>
        </p:spPr>
        <p:txBody>
          <a:bodyPr>
            <a:noAutofit/>
          </a:bodyPr>
          <a:lstStyle/>
          <a:p>
            <a:pPr marL="285750" indent="-285750"/>
            <a:r>
              <a:rPr lang="es-ES" sz="2800" dirty="0" smtClean="0"/>
              <a:t>¿</a:t>
            </a:r>
            <a:r>
              <a:rPr lang="es-MX" sz="2800" dirty="0" smtClean="0"/>
              <a:t>Cuál funciona mejor?</a:t>
            </a:r>
            <a:endParaRPr lang="es-MX" sz="2800" dirty="0"/>
          </a:p>
        </p:txBody>
      </p:sp>
      <p:grpSp>
        <p:nvGrpSpPr>
          <p:cNvPr id="9" name="8 Grupo"/>
          <p:cNvGrpSpPr/>
          <p:nvPr/>
        </p:nvGrpSpPr>
        <p:grpSpPr>
          <a:xfrm>
            <a:off x="247944" y="1648530"/>
            <a:ext cx="4207074" cy="3426567"/>
            <a:chOff x="247944" y="1648530"/>
            <a:chExt cx="4207074" cy="3426567"/>
          </a:xfrm>
        </p:grpSpPr>
        <p:pic>
          <p:nvPicPr>
            <p:cNvPr id="3078" name="Picture 6" descr="http://2.bp.blogspot.com/_3y0MV8OfNlQ/TAMQQ0C1Z8I/AAAAAAAAAAc/HrgS9HMwxPo/s1600/conmutador01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18" y="1648530"/>
              <a:ext cx="41910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1 Título"/>
            <p:cNvSpPr txBox="1">
              <a:spLocks/>
            </p:cNvSpPr>
            <p:nvPr/>
          </p:nvSpPr>
          <p:spPr>
            <a:xfrm>
              <a:off x="247944" y="4278147"/>
              <a:ext cx="4032448" cy="796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285750" indent="-285750"/>
              <a:r>
                <a:rPr lang="es-MX" sz="2800" dirty="0" smtClean="0"/>
                <a:t>1 Conmutador </a:t>
              </a:r>
            </a:p>
            <a:p>
              <a:pPr marL="285750" indent="-285750"/>
              <a:r>
                <a:rPr lang="es-MX" sz="2800" dirty="0" smtClean="0"/>
                <a:t>4 líneas</a:t>
              </a:r>
            </a:p>
            <a:p>
              <a:pPr marL="285750" indent="-285750"/>
              <a:r>
                <a:rPr lang="es-MX" sz="2800" dirty="0" smtClean="0"/>
                <a:t>8 Extensiones</a:t>
              </a:r>
              <a:endParaRPr lang="es-MX" sz="2800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4834536" y="1657691"/>
            <a:ext cx="4032448" cy="3438791"/>
            <a:chOff x="4834536" y="1657691"/>
            <a:chExt cx="4032448" cy="3438791"/>
          </a:xfrm>
        </p:grpSpPr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657691"/>
              <a:ext cx="3693427" cy="2404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1 Título"/>
            <p:cNvSpPr txBox="1">
              <a:spLocks/>
            </p:cNvSpPr>
            <p:nvPr/>
          </p:nvSpPr>
          <p:spPr>
            <a:xfrm>
              <a:off x="4834536" y="4299532"/>
              <a:ext cx="4032448" cy="7969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285750" indent="-285750"/>
              <a:r>
                <a:rPr lang="es-MX" sz="2800" dirty="0" smtClean="0"/>
                <a:t>1 línea telefónica</a:t>
              </a:r>
              <a:endParaRPr lang="es-MX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078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7504" y="260648"/>
            <a:ext cx="4032448" cy="796950"/>
          </a:xfrm>
        </p:spPr>
        <p:txBody>
          <a:bodyPr>
            <a:noAutofit/>
          </a:bodyPr>
          <a:lstStyle/>
          <a:p>
            <a:pPr marL="285750" indent="-285750" algn="l"/>
            <a:r>
              <a:rPr lang="es-MX" sz="2800" b="1" dirty="0" smtClean="0"/>
              <a:t>  Caso Aspel</a:t>
            </a:r>
            <a:endParaRPr lang="es-MX" sz="2800" b="1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47944" y="1700808"/>
            <a:ext cx="8500520" cy="3374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/>
            <a:r>
              <a:rPr lang="es-MX" sz="2800" dirty="0" smtClean="0"/>
              <a:t>Ampliamos nuestra infraestructura</a:t>
            </a:r>
            <a:r>
              <a:rPr lang="en-US" sz="2800" dirty="0" smtClean="0"/>
              <a:t>:</a:t>
            </a:r>
          </a:p>
          <a:p>
            <a:pPr marL="285750" indent="-285750" algn="just"/>
            <a:endParaRPr lang="es-MX" sz="2800" dirty="0" smtClean="0"/>
          </a:p>
          <a:p>
            <a:pPr marL="457200" indent="-457200" algn="just">
              <a:buFont typeface="Arial" pitchFamily="34" charset="0"/>
              <a:buChar char="•"/>
            </a:pPr>
            <a:r>
              <a:rPr lang="es-MX" sz="2800" dirty="0" smtClean="0"/>
              <a:t>Crecimos en un 50% nuestra líneas telefónicos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s-MX" sz="2800" dirty="0" err="1" smtClean="0"/>
              <a:t>Call</a:t>
            </a:r>
            <a:r>
              <a:rPr lang="es-MX" sz="2800" dirty="0" smtClean="0"/>
              <a:t> center para atención de llamadas de soporte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s-MX" sz="2800" dirty="0" smtClean="0"/>
              <a:t>Servidores virtuales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s-MX" sz="2800" dirty="0" smtClean="0"/>
              <a:t>Enlaces </a:t>
            </a:r>
            <a:r>
              <a:rPr lang="es-MX" sz="2800" dirty="0" err="1" smtClean="0"/>
              <a:t>backup</a:t>
            </a:r>
            <a:endParaRPr lang="es-MX" sz="2800" dirty="0" smtClean="0"/>
          </a:p>
          <a:p>
            <a:pPr marL="285750" indent="-285750"/>
            <a:r>
              <a:rPr lang="es-MX" sz="2800" dirty="0" smtClean="0"/>
              <a:t> </a:t>
            </a:r>
            <a:endParaRPr lang="es-MX" sz="2800" dirty="0"/>
          </a:p>
        </p:txBody>
      </p:sp>
      <p:pic>
        <p:nvPicPr>
          <p:cNvPr id="4098" name="Picture 2" descr="https://encrypted-tbn1.gstatic.com/images?q=tbn:ANd9GcTVrJ3dKXapheH6mq4L1gr_d6l0pcbk9zpQlxov3mPQWAPNUhu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2" y="41719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34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RECURSOS HUMANOS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63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/>
          <a:lstStyle/>
          <a:p>
            <a:pPr algn="l"/>
            <a:r>
              <a:rPr lang="es-MX" dirty="0" smtClean="0"/>
              <a:t>Nuestros retos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71941970"/>
              </p:ext>
            </p:extLst>
          </p:nvPr>
        </p:nvGraphicFramePr>
        <p:xfrm>
          <a:off x="0" y="1397000"/>
          <a:ext cx="896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96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/>
              <a:t>¿Cuántos empleados tienes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48.0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3" r="2118" b="72"/>
          <a:stretch/>
        </p:blipFill>
        <p:spPr>
          <a:xfrm>
            <a:off x="-84888" y="1916832"/>
            <a:ext cx="9286272" cy="2912196"/>
          </a:xfrm>
        </p:spPr>
      </p:pic>
    </p:spTree>
    <p:extLst>
      <p:ext uri="{BB962C8B-B14F-4D97-AF65-F5344CB8AC3E}">
        <p14:creationId xmlns:p14="http://schemas.microsoft.com/office/powerpoint/2010/main" val="35233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¿Cuántos se dedican a </a:t>
            </a:r>
            <a:r>
              <a:rPr lang="es-ES" sz="3200" dirty="0" smtClean="0"/>
              <a:t>vender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Aspel de tiempo completo?</a:t>
            </a:r>
          </a:p>
        </p:txBody>
      </p:sp>
      <p:pic>
        <p:nvPicPr>
          <p:cNvPr id="4" name="Marcador de contenido 3" descr="Captura de pantalla 2014-04-09 a la(s) 17.48.3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8" r="1270" b="-4266"/>
          <a:stretch/>
        </p:blipFill>
        <p:spPr>
          <a:xfrm>
            <a:off x="-44849" y="2060847"/>
            <a:ext cx="9188849" cy="2698407"/>
          </a:xfrm>
        </p:spPr>
      </p:pic>
    </p:spTree>
    <p:extLst>
      <p:ext uri="{BB962C8B-B14F-4D97-AF65-F5344CB8AC3E}">
        <p14:creationId xmlns:p14="http://schemas.microsoft.com/office/powerpoint/2010/main" val="9975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sz="3600" dirty="0"/>
              <a:t>¿Cuántos soportan ASPEL</a:t>
            </a:r>
            <a:r>
              <a:rPr lang="es-ES" sz="3600" dirty="0" smtClean="0"/>
              <a:t>?</a:t>
            </a:r>
            <a:br>
              <a:rPr lang="es-ES" sz="3600" dirty="0" smtClean="0"/>
            </a:br>
            <a:endParaRPr lang="es-ES" sz="3600" dirty="0"/>
          </a:p>
        </p:txBody>
      </p:sp>
      <p:pic>
        <p:nvPicPr>
          <p:cNvPr id="4" name="Marcador de contenido 3" descr="Captura de pantalla 2014-04-09 a la(s) 17.48.5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2" r="1948" b="-4088"/>
          <a:stretch/>
        </p:blipFill>
        <p:spPr>
          <a:xfrm>
            <a:off x="-29557" y="1844824"/>
            <a:ext cx="9220399" cy="2998171"/>
          </a:xfrm>
        </p:spPr>
      </p:pic>
    </p:spTree>
    <p:extLst>
      <p:ext uri="{BB962C8B-B14F-4D97-AF65-F5344CB8AC3E}">
        <p14:creationId xmlns:p14="http://schemas.microsoft.com/office/powerpoint/2010/main" val="33166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6048672" cy="796950"/>
          </a:xfrm>
        </p:spPr>
        <p:txBody>
          <a:bodyPr>
            <a:noAutofit/>
          </a:bodyPr>
          <a:lstStyle/>
          <a:p>
            <a:pPr algn="l"/>
            <a:r>
              <a:rPr lang="es-MX" sz="2800" b="1" dirty="0" smtClean="0"/>
              <a:t>Conclusiones RH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1124744"/>
            <a:ext cx="80648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Las personas son el principal recurso para crear equipos de trabajo.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/>
              <a:t>Consolidación de </a:t>
            </a:r>
            <a:r>
              <a:rPr lang="es-MX" sz="2000" dirty="0" smtClean="0"/>
              <a:t>áreas para aprovechar nuevas oportunidades.</a:t>
            </a:r>
          </a:p>
          <a:p>
            <a:endParaRPr lang="es-MX" sz="2000" dirty="0"/>
          </a:p>
          <a:p>
            <a:r>
              <a:rPr lang="es-MX" sz="20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</p:txBody>
      </p:sp>
      <p:grpSp>
        <p:nvGrpSpPr>
          <p:cNvPr id="3" name="2 Grupo"/>
          <p:cNvGrpSpPr/>
          <p:nvPr/>
        </p:nvGrpSpPr>
        <p:grpSpPr>
          <a:xfrm>
            <a:off x="5364088" y="2169615"/>
            <a:ext cx="2780803" cy="3491633"/>
            <a:chOff x="5724128" y="2169615"/>
            <a:chExt cx="2780803" cy="3491633"/>
          </a:xfrm>
        </p:grpSpPr>
        <p:sp>
          <p:nvSpPr>
            <p:cNvPr id="5" name="4 CuadroTexto"/>
            <p:cNvSpPr txBox="1"/>
            <p:nvPr/>
          </p:nvSpPr>
          <p:spPr>
            <a:xfrm>
              <a:off x="5724128" y="4737918"/>
              <a:ext cx="27808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Es mejor una persona por área que una persona para una empresa</a:t>
              </a:r>
              <a:endParaRPr lang="es-MX" dirty="0"/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2169615"/>
              <a:ext cx="2545393" cy="2545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1 Grupo"/>
          <p:cNvGrpSpPr/>
          <p:nvPr/>
        </p:nvGrpSpPr>
        <p:grpSpPr>
          <a:xfrm>
            <a:off x="827584" y="2203994"/>
            <a:ext cx="2958171" cy="3034498"/>
            <a:chOff x="827584" y="2203994"/>
            <a:chExt cx="2958171" cy="3034498"/>
          </a:xfrm>
        </p:grpSpPr>
        <p:pic>
          <p:nvPicPr>
            <p:cNvPr id="5122" name="Picture 2" descr="https://mipropiojefe.com/wp-content/uploads/2013/09/hombre-orquesta-pyme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2203994"/>
              <a:ext cx="2958171" cy="2545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8 CuadroTexto"/>
            <p:cNvSpPr txBox="1"/>
            <p:nvPr/>
          </p:nvSpPr>
          <p:spPr>
            <a:xfrm>
              <a:off x="827584" y="4869160"/>
              <a:ext cx="2780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Hombre orquesta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40896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5544616" cy="796950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Recursos humanos, los necesito?</a:t>
            </a:r>
            <a:endParaRPr lang="es-MX" sz="28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05812" y="1196752"/>
            <a:ext cx="85866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Trabajo en equipo </a:t>
            </a:r>
            <a:r>
              <a:rPr lang="es-MX" sz="2000" u="sng" dirty="0" smtClean="0">
                <a:hlinkClick r:id="rId2"/>
              </a:rPr>
              <a:t>http</a:t>
            </a:r>
            <a:r>
              <a:rPr lang="es-MX" sz="2000" u="sng" dirty="0">
                <a:hlinkClick r:id="rId2"/>
              </a:rPr>
              <a:t>://www.youtube.com/watch?v=jW5KN4Kvpw0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Genera equipos de alto </a:t>
            </a:r>
            <a:r>
              <a:rPr lang="es-MX" sz="2000" dirty="0" smtClean="0"/>
              <a:t>rendimiento </a:t>
            </a:r>
            <a:r>
              <a:rPr lang="es-MX" sz="2000" u="sng" dirty="0" smtClean="0">
                <a:hlinkClick r:id="rId3"/>
              </a:rPr>
              <a:t>http</a:t>
            </a:r>
            <a:r>
              <a:rPr lang="es-MX" sz="2000" u="sng" dirty="0">
                <a:hlinkClick r:id="rId3"/>
              </a:rPr>
              <a:t>://www.youtube.com/watch?v=ynCrbboaFp8</a:t>
            </a:r>
            <a:endParaRPr lang="en-US" sz="2000" dirty="0"/>
          </a:p>
          <a:p>
            <a:endParaRPr lang="es-MX" sz="2000" dirty="0"/>
          </a:p>
        </p:txBody>
      </p:sp>
      <p:sp>
        <p:nvSpPr>
          <p:cNvPr id="2" name="1 Rectángulo"/>
          <p:cNvSpPr/>
          <p:nvPr/>
        </p:nvSpPr>
        <p:spPr>
          <a:xfrm>
            <a:off x="611560" y="2492896"/>
            <a:ext cx="66247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/>
              <a:t>Caso </a:t>
            </a:r>
            <a:r>
              <a:rPr lang="es-MX" sz="2800" b="1" dirty="0" smtClean="0"/>
              <a:t>Aspel</a:t>
            </a:r>
          </a:p>
          <a:p>
            <a:endParaRPr lang="es-MX" sz="2000" b="1" dirty="0"/>
          </a:p>
          <a:p>
            <a:r>
              <a:rPr lang="es-MX" sz="2000" dirty="0" smtClean="0"/>
              <a:t>a) Crecimiento de áreas para obtener una mejor atención</a:t>
            </a:r>
          </a:p>
          <a:p>
            <a:r>
              <a:rPr lang="en-US" sz="2000" b="1" dirty="0" smtClean="0"/>
              <a:t>	</a:t>
            </a:r>
            <a:r>
              <a:rPr lang="en-US" sz="2000" dirty="0" err="1" smtClean="0"/>
              <a:t>Soporte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err="1" smtClean="0"/>
              <a:t>Atención</a:t>
            </a:r>
            <a:r>
              <a:rPr lang="en-US" sz="2000" dirty="0" smtClean="0"/>
              <a:t> a </a:t>
            </a:r>
            <a:r>
              <a:rPr lang="en-US" sz="2000" dirty="0" err="1" smtClean="0"/>
              <a:t>distribuidores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err="1" smtClean="0"/>
              <a:t>Pedidos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s-MX" sz="2000" dirty="0" smtClean="0"/>
              <a:t>b</a:t>
            </a:r>
            <a:r>
              <a:rPr lang="en-US" sz="2000" dirty="0" smtClean="0"/>
              <a:t>) </a:t>
            </a:r>
            <a:r>
              <a:rPr lang="en-US" sz="2000" dirty="0" err="1" smtClean="0"/>
              <a:t>Capacitación</a:t>
            </a:r>
            <a:endParaRPr lang="en-US" sz="2000" dirty="0" smtClean="0"/>
          </a:p>
          <a:p>
            <a:endParaRPr lang="en-US" dirty="0" smtClean="0"/>
          </a:p>
          <a:p>
            <a:r>
              <a:rPr lang="en-US" b="1" dirty="0"/>
              <a:t>	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213633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 </a:t>
            </a:r>
            <a:endParaRPr lang="en-US" dirty="0"/>
          </a:p>
          <a:p>
            <a:r>
              <a:rPr lang="es-MX" dirty="0"/>
              <a:t> </a:t>
            </a:r>
            <a:endParaRPr lang="en-US" dirty="0"/>
          </a:p>
          <a:p>
            <a:r>
              <a:rPr lang="es-MX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/>
          <a:lstStyle/>
          <a:p>
            <a:r>
              <a:rPr lang="es-ES" dirty="0" smtClean="0"/>
              <a:t>VENTAS y MKT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54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sz="3600" dirty="0" smtClean="0"/>
              <a:t>¿</a:t>
            </a:r>
            <a:r>
              <a:rPr lang="es-ES" sz="3600" dirty="0"/>
              <a:t>En </a:t>
            </a:r>
            <a:r>
              <a:rPr lang="es-ES" sz="3600" dirty="0" smtClean="0"/>
              <a:t>qué </a:t>
            </a:r>
            <a:r>
              <a:rPr lang="es-ES" sz="3600" dirty="0"/>
              <a:t>rango de facturación </a:t>
            </a: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>total </a:t>
            </a:r>
            <a:r>
              <a:rPr lang="es-ES" sz="3600" dirty="0"/>
              <a:t>se encuentra tu empresa?</a:t>
            </a:r>
          </a:p>
        </p:txBody>
      </p:sp>
      <p:pic>
        <p:nvPicPr>
          <p:cNvPr id="4" name="Marcador de contenido 3" descr="Captura de pantalla 2014-04-09 a la(s) 17.51.0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6" r="1393" b="-30237"/>
          <a:stretch/>
        </p:blipFill>
        <p:spPr>
          <a:xfrm>
            <a:off x="-1" y="2132856"/>
            <a:ext cx="9076461" cy="3704707"/>
          </a:xfrm>
        </p:spPr>
      </p:pic>
    </p:spTree>
    <p:extLst>
      <p:ext uri="{BB962C8B-B14F-4D97-AF65-F5344CB8AC3E}">
        <p14:creationId xmlns:p14="http://schemas.microsoft.com/office/powerpoint/2010/main" val="41007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¿Con </a:t>
            </a:r>
            <a:r>
              <a:rPr lang="es-ES" sz="3200" dirty="0" smtClean="0"/>
              <a:t>qué </a:t>
            </a:r>
            <a:r>
              <a:rPr lang="es-ES" sz="3200" dirty="0"/>
              <a:t>frecuencia capacitas </a:t>
            </a:r>
            <a:r>
              <a:rPr lang="es-ES" sz="3200" dirty="0" smtClean="0"/>
              <a:t>a </a:t>
            </a:r>
            <a:br>
              <a:rPr lang="es-ES" sz="3200" dirty="0" smtClean="0"/>
            </a:br>
            <a:r>
              <a:rPr lang="es-ES" sz="3200" dirty="0" smtClean="0"/>
              <a:t>tu </a:t>
            </a:r>
            <a:r>
              <a:rPr lang="es-ES" sz="3200" dirty="0"/>
              <a:t>fuerza de ventas?</a:t>
            </a:r>
          </a:p>
        </p:txBody>
      </p:sp>
      <p:pic>
        <p:nvPicPr>
          <p:cNvPr id="2" name="Marcador de contenido 1" descr="Captura de pantalla 2014-04-09 a la(s) 17.51.2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1" b="-8994"/>
          <a:stretch/>
        </p:blipFill>
        <p:spPr>
          <a:xfrm>
            <a:off x="-206419" y="2420888"/>
            <a:ext cx="9411022" cy="2617497"/>
          </a:xfrm>
        </p:spPr>
      </p:pic>
    </p:spTree>
    <p:extLst>
      <p:ext uri="{BB962C8B-B14F-4D97-AF65-F5344CB8AC3E}">
        <p14:creationId xmlns:p14="http://schemas.microsoft.com/office/powerpoint/2010/main" val="11438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¿Cuentas con CRM para el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seguimiento </a:t>
            </a:r>
            <a:r>
              <a:rPr lang="es-ES" sz="3200" dirty="0"/>
              <a:t>de las ventas?</a:t>
            </a:r>
          </a:p>
        </p:txBody>
      </p:sp>
      <p:pic>
        <p:nvPicPr>
          <p:cNvPr id="2" name="Marcador de contenido 1" descr="Captura de pantalla 2014-04-09 a la(s) 17.51.4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7" r="1270" b="-9764"/>
          <a:stretch/>
        </p:blipFill>
        <p:spPr>
          <a:xfrm>
            <a:off x="0" y="2060848"/>
            <a:ext cx="9202637" cy="2782147"/>
          </a:xfrm>
        </p:spPr>
      </p:pic>
    </p:spTree>
    <p:extLst>
      <p:ext uri="{BB962C8B-B14F-4D97-AF65-F5344CB8AC3E}">
        <p14:creationId xmlns:p14="http://schemas.microsoft.com/office/powerpoint/2010/main" val="128416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¿</a:t>
            </a:r>
            <a:r>
              <a:rPr lang="es-ES" sz="3200" dirty="0" smtClean="0"/>
              <a:t>Cuánto </a:t>
            </a:r>
            <a:r>
              <a:rPr lang="es-ES" sz="3200" dirty="0"/>
              <a:t>representa Aspel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en </a:t>
            </a:r>
            <a:r>
              <a:rPr lang="es-ES" sz="3200" dirty="0"/>
              <a:t>tu facturación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52.1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8" r="1609" b="-313"/>
          <a:stretch/>
        </p:blipFill>
        <p:spPr>
          <a:xfrm>
            <a:off x="7232" y="2420888"/>
            <a:ext cx="9111716" cy="2324403"/>
          </a:xfrm>
        </p:spPr>
      </p:pic>
    </p:spTree>
    <p:extLst>
      <p:ext uri="{BB962C8B-B14F-4D97-AF65-F5344CB8AC3E}">
        <p14:creationId xmlns:p14="http://schemas.microsoft.com/office/powerpoint/2010/main" val="9902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096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/>
            </a:r>
            <a:br>
              <a:rPr lang="es-ES" dirty="0"/>
            </a:br>
            <a:r>
              <a:rPr lang="es-ES" sz="3600" dirty="0" smtClean="0"/>
              <a:t>¿</a:t>
            </a:r>
            <a:r>
              <a:rPr lang="es-ES" sz="3600" dirty="0"/>
              <a:t>Cuánto representa la venta </a:t>
            </a:r>
            <a:r>
              <a:rPr lang="es-ES" sz="3600" dirty="0" smtClean="0"/>
              <a:t>de </a:t>
            </a:r>
            <a:br>
              <a:rPr lang="es-ES" sz="3600" dirty="0" smtClean="0"/>
            </a:br>
            <a:r>
              <a:rPr lang="es-ES" sz="3600" dirty="0" smtClean="0"/>
              <a:t>servicios </a:t>
            </a:r>
            <a:r>
              <a:rPr lang="es-ES" sz="3600" dirty="0"/>
              <a:t>Aspel: soporte, capacitación, etc…?</a:t>
            </a:r>
            <a:br>
              <a:rPr lang="es-ES" sz="3600" dirty="0"/>
            </a:br>
            <a:endParaRPr lang="es-ES" sz="3600" dirty="0"/>
          </a:p>
        </p:txBody>
      </p:sp>
      <p:pic>
        <p:nvPicPr>
          <p:cNvPr id="4" name="Marcador de contenido 3" descr="Captura de pantalla 2014-04-09 a la(s) 17.52.5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3" b="-6679"/>
          <a:stretch/>
        </p:blipFill>
        <p:spPr>
          <a:xfrm>
            <a:off x="-114824" y="2636912"/>
            <a:ext cx="9304104" cy="2666655"/>
          </a:xfrm>
        </p:spPr>
      </p:pic>
    </p:spTree>
    <p:extLst>
      <p:ext uri="{BB962C8B-B14F-4D97-AF65-F5344CB8AC3E}">
        <p14:creationId xmlns:p14="http://schemas.microsoft.com/office/powerpoint/2010/main" val="332031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¿Cuáles son los productos que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más </a:t>
            </a:r>
            <a:r>
              <a:rPr lang="es-ES" sz="3200" dirty="0"/>
              <a:t>vendes de Aspel? </a:t>
            </a:r>
          </a:p>
        </p:txBody>
      </p:sp>
      <p:pic>
        <p:nvPicPr>
          <p:cNvPr id="4" name="Marcador de contenido 3" descr="Captura de pantalla 2014-04-09 a la(s) 17.53.2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5" r="1270" b="-2228"/>
          <a:stretch/>
        </p:blipFill>
        <p:spPr>
          <a:xfrm>
            <a:off x="2073" y="1756316"/>
            <a:ext cx="9141927" cy="3784511"/>
          </a:xfrm>
        </p:spPr>
      </p:pic>
    </p:spTree>
    <p:extLst>
      <p:ext uri="{BB962C8B-B14F-4D97-AF65-F5344CB8AC3E}">
        <p14:creationId xmlns:p14="http://schemas.microsoft.com/office/powerpoint/2010/main" val="249924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¿Qué tipo de empresas atiendes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54.1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3" b="-13969"/>
          <a:stretch/>
        </p:blipFill>
        <p:spPr>
          <a:xfrm>
            <a:off x="-108520" y="2471829"/>
            <a:ext cx="9252520" cy="2385114"/>
          </a:xfrm>
        </p:spPr>
      </p:pic>
    </p:spTree>
    <p:extLst>
      <p:ext uri="{BB962C8B-B14F-4D97-AF65-F5344CB8AC3E}">
        <p14:creationId xmlns:p14="http://schemas.microsoft.com/office/powerpoint/2010/main" val="928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/>
              <a:t>¿Cuánto dura tu ciclo de </a:t>
            </a:r>
            <a:r>
              <a:rPr lang="es-ES" sz="3200" dirty="0" smtClean="0"/>
              <a:t>ventas?</a:t>
            </a:r>
            <a:endParaRPr lang="es-ES" sz="3200" dirty="0"/>
          </a:p>
        </p:txBody>
      </p:sp>
      <p:pic>
        <p:nvPicPr>
          <p:cNvPr id="4" name="Marcador de contenido 3" descr="Captura de pantalla 2014-04-09 a la(s) 17.54.3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2" b="-13321"/>
          <a:stretch/>
        </p:blipFill>
        <p:spPr>
          <a:xfrm>
            <a:off x="1" y="2203616"/>
            <a:ext cx="9143999" cy="2667292"/>
          </a:xfrm>
        </p:spPr>
      </p:pic>
    </p:spTree>
    <p:extLst>
      <p:ext uri="{BB962C8B-B14F-4D97-AF65-F5344CB8AC3E}">
        <p14:creationId xmlns:p14="http://schemas.microsoft.com/office/powerpoint/2010/main" val="13087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¿Cuántas visitas haces al </a:t>
            </a:r>
            <a:r>
              <a:rPr lang="es-ES" sz="3200" dirty="0" smtClean="0"/>
              <a:t>cliente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para hacer tu cierre de ventas?</a:t>
            </a:r>
          </a:p>
        </p:txBody>
      </p:sp>
      <p:pic>
        <p:nvPicPr>
          <p:cNvPr id="2" name="Marcador de contenido 1" descr="Captura de pantalla 2014-04-09 a la(s) 17.55.1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8" r="1270" b="-2876"/>
          <a:stretch/>
        </p:blipFill>
        <p:spPr>
          <a:xfrm>
            <a:off x="6041" y="2329840"/>
            <a:ext cx="9137959" cy="2652718"/>
          </a:xfrm>
        </p:spPr>
      </p:pic>
    </p:spTree>
    <p:extLst>
      <p:ext uri="{BB962C8B-B14F-4D97-AF65-F5344CB8AC3E}">
        <p14:creationId xmlns:p14="http://schemas.microsoft.com/office/powerpoint/2010/main" val="22931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¿Cuántos años tienes como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distribuidor </a:t>
            </a:r>
            <a:r>
              <a:rPr lang="es-ES" sz="3200" dirty="0"/>
              <a:t>de Aspel?</a:t>
            </a:r>
          </a:p>
        </p:txBody>
      </p:sp>
      <p:pic>
        <p:nvPicPr>
          <p:cNvPr id="4" name="Marcador de contenido 3" descr="Captura de pantalla 2014-04-09 a la(s) 17.57.0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1" b="-6628"/>
          <a:stretch/>
        </p:blipFill>
        <p:spPr>
          <a:xfrm>
            <a:off x="-167665" y="2420888"/>
            <a:ext cx="9381915" cy="2561669"/>
          </a:xfrm>
        </p:spPr>
      </p:pic>
    </p:spTree>
    <p:extLst>
      <p:ext uri="{BB962C8B-B14F-4D97-AF65-F5344CB8AC3E}">
        <p14:creationId xmlns:p14="http://schemas.microsoft.com/office/powerpoint/2010/main" val="12170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¿Alcanzaste tus cuotas en los </a:t>
            </a:r>
            <a:r>
              <a:rPr lang="es-ES" sz="3200" dirty="0" smtClean="0"/>
              <a:t>en</a:t>
            </a:r>
            <a:br>
              <a:rPr lang="es-ES" sz="3200" dirty="0" smtClean="0"/>
            </a:br>
            <a:r>
              <a:rPr lang="es-ES" sz="3200" dirty="0" smtClean="0"/>
              <a:t>los </a:t>
            </a:r>
            <a:r>
              <a:rPr lang="es-ES" sz="3200" dirty="0"/>
              <a:t>últimos dos </a:t>
            </a:r>
            <a:r>
              <a:rPr lang="es-ES" sz="3200" dirty="0" err="1" smtClean="0"/>
              <a:t>Qs</a:t>
            </a:r>
            <a:r>
              <a:rPr lang="es-ES" sz="3200" dirty="0" smtClean="0"/>
              <a:t>?</a:t>
            </a:r>
            <a:endParaRPr lang="es-ES" sz="3200" dirty="0"/>
          </a:p>
        </p:txBody>
      </p:sp>
      <p:pic>
        <p:nvPicPr>
          <p:cNvPr id="2" name="Marcador de contenido 1" descr="Captura de pantalla 2014-04-09 a la(s) 17.57.2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1" b="-13982"/>
          <a:stretch/>
        </p:blipFill>
        <p:spPr>
          <a:xfrm>
            <a:off x="-173174" y="2073052"/>
            <a:ext cx="9317174" cy="2686204"/>
          </a:xfrm>
        </p:spPr>
      </p:pic>
    </p:spTree>
    <p:extLst>
      <p:ext uri="{BB962C8B-B14F-4D97-AF65-F5344CB8AC3E}">
        <p14:creationId xmlns:p14="http://schemas.microsoft.com/office/powerpoint/2010/main" val="88279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¿De tus ventas </a:t>
            </a:r>
            <a:r>
              <a:rPr lang="es-ES" sz="3200" dirty="0" smtClean="0"/>
              <a:t>en unidades</a:t>
            </a:r>
            <a:br>
              <a:rPr lang="es-ES" sz="3200" dirty="0" smtClean="0"/>
            </a:br>
            <a:r>
              <a:rPr lang="es-ES" sz="3200" dirty="0" smtClean="0"/>
              <a:t>(no </a:t>
            </a:r>
            <a:r>
              <a:rPr lang="es-ES" sz="3200" dirty="0"/>
              <a:t>en pesos) </a:t>
            </a:r>
            <a:r>
              <a:rPr lang="es-ES" sz="3200" dirty="0" smtClean="0"/>
              <a:t>qué </a:t>
            </a:r>
            <a:r>
              <a:rPr lang="es-ES" sz="3200" dirty="0"/>
              <a:t>porcentaje </a:t>
            </a:r>
            <a:r>
              <a:rPr lang="es-ES" sz="3200" dirty="0" smtClean="0"/>
              <a:t>es la </a:t>
            </a:r>
            <a:r>
              <a:rPr lang="es-ES" sz="3200" dirty="0"/>
              <a:t>venta y renta?</a:t>
            </a:r>
          </a:p>
        </p:txBody>
      </p:sp>
      <p:pic>
        <p:nvPicPr>
          <p:cNvPr id="2" name="Marcador de contenido 1" descr="Captura de pantalla 2014-04-09 a la(s) 17.57.55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" t="14426" r="1778" b="-1527"/>
          <a:stretch/>
        </p:blipFill>
        <p:spPr>
          <a:xfrm>
            <a:off x="18450" y="2348880"/>
            <a:ext cx="9266273" cy="2689505"/>
          </a:xfrm>
        </p:spPr>
      </p:pic>
    </p:spTree>
    <p:extLst>
      <p:ext uri="{BB962C8B-B14F-4D97-AF65-F5344CB8AC3E}">
        <p14:creationId xmlns:p14="http://schemas.microsoft.com/office/powerpoint/2010/main" val="747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 smtClean="0"/>
              <a:t>¿Tus estrategias están enfocadas</a:t>
            </a:r>
            <a:br>
              <a:rPr lang="es-ES" sz="3200" dirty="0" smtClean="0"/>
            </a:br>
            <a:r>
              <a:rPr lang="es-ES" sz="3200" dirty="0" smtClean="0"/>
              <a:t>  a la Venta o a la Renta?</a:t>
            </a:r>
            <a:endParaRPr lang="es-ES" sz="3200" dirty="0"/>
          </a:p>
        </p:txBody>
      </p:sp>
      <p:pic>
        <p:nvPicPr>
          <p:cNvPr id="2" name="Marcador de contenido 1" descr="Captura de pantalla 2014-04-09 a la(s) 17.58.13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4" b="-29122"/>
          <a:stretch/>
        </p:blipFill>
        <p:spPr>
          <a:xfrm>
            <a:off x="-35607" y="1966658"/>
            <a:ext cx="9179607" cy="3336911"/>
          </a:xfrm>
        </p:spPr>
      </p:pic>
    </p:spTree>
    <p:extLst>
      <p:ext uri="{BB962C8B-B14F-4D97-AF65-F5344CB8AC3E}">
        <p14:creationId xmlns:p14="http://schemas.microsoft.com/office/powerpoint/2010/main" val="28261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 smtClean="0"/>
              <a:t>¿La mayoría de tus pedidos los</a:t>
            </a:r>
            <a:br>
              <a:rPr lang="es-ES" sz="3200" dirty="0" smtClean="0"/>
            </a:br>
            <a:r>
              <a:rPr lang="es-ES" sz="3200" dirty="0" smtClean="0"/>
              <a:t> solicitas usando el escritorio de servicios?</a:t>
            </a:r>
            <a:endParaRPr lang="es-ES" sz="3200" dirty="0"/>
          </a:p>
        </p:txBody>
      </p:sp>
      <p:pic>
        <p:nvPicPr>
          <p:cNvPr id="2" name="Marcador de contenido 1" descr="Captura de pantalla 2014-04-09 a la(s) 17.58.35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1" b="-35275"/>
          <a:stretch/>
        </p:blipFill>
        <p:spPr>
          <a:xfrm>
            <a:off x="-200731" y="2132856"/>
            <a:ext cx="9432026" cy="3742081"/>
          </a:xfrm>
        </p:spPr>
      </p:pic>
    </p:spTree>
    <p:extLst>
      <p:ext uri="{BB962C8B-B14F-4D97-AF65-F5344CB8AC3E}">
        <p14:creationId xmlns:p14="http://schemas.microsoft.com/office/powerpoint/2010/main" val="22544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80890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dirty="0" smtClean="0"/>
              <a:t>¿</a:t>
            </a:r>
            <a:r>
              <a:rPr lang="es-ES" sz="3600" dirty="0"/>
              <a:t>Cuentas con oficinas para la </a:t>
            </a: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>atención </a:t>
            </a:r>
            <a:r>
              <a:rPr lang="es-ES" sz="3600" dirty="0"/>
              <a:t>de tus clientes?</a:t>
            </a:r>
          </a:p>
        </p:txBody>
      </p:sp>
      <p:pic>
        <p:nvPicPr>
          <p:cNvPr id="9" name="Marcador de contenido 8" descr="Captura de pantalla 2014-04-09 a la(s) 17.32.4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3" b="-4957"/>
          <a:stretch/>
        </p:blipFill>
        <p:spPr>
          <a:xfrm>
            <a:off x="-703251" y="2132856"/>
            <a:ext cx="9888542" cy="2700000"/>
          </a:xfrm>
        </p:spPr>
      </p:pic>
    </p:spTree>
    <p:extLst>
      <p:ext uri="{BB962C8B-B14F-4D97-AF65-F5344CB8AC3E}">
        <p14:creationId xmlns:p14="http://schemas.microsoft.com/office/powerpoint/2010/main" val="3974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1379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¿Con </a:t>
            </a:r>
            <a:r>
              <a:rPr lang="es-ES" sz="3200" dirty="0" smtClean="0"/>
              <a:t>qué </a:t>
            </a:r>
            <a:r>
              <a:rPr lang="es-ES" sz="3200" dirty="0"/>
              <a:t>frecuencia </a:t>
            </a:r>
            <a:r>
              <a:rPr lang="es-ES" sz="3200" dirty="0" smtClean="0"/>
              <a:t>compras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software Aspel</a:t>
            </a:r>
            <a:r>
              <a:rPr lang="es-ES" sz="3200" dirty="0" smtClean="0"/>
              <a:t>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8.23.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952" b="-50952"/>
          <a:stretch>
            <a:fillRect/>
          </a:stretch>
        </p:blipFill>
        <p:spPr>
          <a:xfrm>
            <a:off x="0" y="1097316"/>
            <a:ext cx="9143999" cy="5028848"/>
          </a:xfrm>
        </p:spPr>
      </p:pic>
    </p:spTree>
    <p:extLst>
      <p:ext uri="{BB962C8B-B14F-4D97-AF65-F5344CB8AC3E}">
        <p14:creationId xmlns:p14="http://schemas.microsoft.com/office/powerpoint/2010/main" val="239520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 smtClean="0"/>
              <a:t>¿De dónde provienen tus Ventas?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8.24.0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" b="-17271"/>
          <a:stretch/>
        </p:blipFill>
        <p:spPr>
          <a:xfrm>
            <a:off x="62197" y="1844824"/>
            <a:ext cx="9082899" cy="4281339"/>
          </a:xfrm>
        </p:spPr>
      </p:pic>
      <p:sp>
        <p:nvSpPr>
          <p:cNvPr id="3" name="2 Rectángulo"/>
          <p:cNvSpPr/>
          <p:nvPr/>
        </p:nvSpPr>
        <p:spPr>
          <a:xfrm>
            <a:off x="8388424" y="1700808"/>
            <a:ext cx="396044" cy="2088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5580112" y="3861048"/>
            <a:ext cx="320435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5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 smtClean="0"/>
              <a:t>¿</a:t>
            </a:r>
            <a:r>
              <a:rPr lang="es-ES" sz="3200" dirty="0"/>
              <a:t>Cuántas cotizaciones </a:t>
            </a:r>
            <a:r>
              <a:rPr lang="es-ES" sz="3200" dirty="0" smtClean="0"/>
              <a:t>haces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en un mes?</a:t>
            </a:r>
          </a:p>
        </p:txBody>
      </p:sp>
      <p:pic>
        <p:nvPicPr>
          <p:cNvPr id="4" name="Marcador de contenido 3" descr="Captura de pantalla 2014-04-09 a la(s) 18.25.19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" b="-38122"/>
          <a:stretch/>
        </p:blipFill>
        <p:spPr>
          <a:xfrm>
            <a:off x="-108520" y="2188543"/>
            <a:ext cx="9252520" cy="3937620"/>
          </a:xfrm>
        </p:spPr>
      </p:pic>
    </p:spTree>
    <p:extLst>
      <p:ext uri="{BB962C8B-B14F-4D97-AF65-F5344CB8AC3E}">
        <p14:creationId xmlns:p14="http://schemas.microsoft.com/office/powerpoint/2010/main" val="208331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96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¿Cuentas con un área de Marketing?</a:t>
            </a:r>
          </a:p>
        </p:txBody>
      </p:sp>
      <p:pic>
        <p:nvPicPr>
          <p:cNvPr id="4" name="Marcador de contenido 3" descr="Captura de pantalla 2014-04-09 a la(s) 19.12.1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" b="-40744"/>
          <a:stretch/>
        </p:blipFill>
        <p:spPr>
          <a:xfrm>
            <a:off x="-89710" y="2204864"/>
            <a:ext cx="9288196" cy="3921299"/>
          </a:xfrm>
        </p:spPr>
      </p:pic>
    </p:spTree>
    <p:extLst>
      <p:ext uri="{BB962C8B-B14F-4D97-AF65-F5344CB8AC3E}">
        <p14:creationId xmlns:p14="http://schemas.microsoft.com/office/powerpoint/2010/main" val="162765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 descr="Captura de pantalla 2014-04-09 a la(s) 19.11.1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" b="-43041"/>
          <a:stretch/>
        </p:blipFill>
        <p:spPr>
          <a:xfrm>
            <a:off x="-24127" y="2204864"/>
            <a:ext cx="9401497" cy="3921299"/>
          </a:xfr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¿Tienes un área de </a:t>
            </a:r>
            <a:r>
              <a:rPr lang="es-ES" sz="3200" dirty="0" err="1"/>
              <a:t>Telemarketing</a:t>
            </a:r>
            <a:r>
              <a:rPr lang="es-ES" sz="3200" dirty="0"/>
              <a:t>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para </a:t>
            </a:r>
            <a:r>
              <a:rPr lang="es-ES" sz="3200" dirty="0"/>
              <a:t>prospección?</a:t>
            </a:r>
          </a:p>
        </p:txBody>
      </p:sp>
    </p:spTree>
    <p:extLst>
      <p:ext uri="{BB962C8B-B14F-4D97-AF65-F5344CB8AC3E}">
        <p14:creationId xmlns:p14="http://schemas.microsoft.com/office/powerpoint/2010/main" val="42352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¿Haces campañas de </a:t>
            </a:r>
            <a:r>
              <a:rPr lang="es-ES" sz="3200" dirty="0" err="1"/>
              <a:t>Adwords</a:t>
            </a:r>
            <a:r>
              <a:rPr lang="es-ES" sz="3200" dirty="0"/>
              <a:t>,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err="1" smtClean="0"/>
              <a:t>Yahoo</a:t>
            </a:r>
            <a:r>
              <a:rPr lang="es-ES" sz="3200" dirty="0"/>
              <a:t>, Facebook u otro?</a:t>
            </a:r>
          </a:p>
        </p:txBody>
      </p:sp>
      <p:pic>
        <p:nvPicPr>
          <p:cNvPr id="4" name="Marcador de contenido 3" descr="Captura de pantalla 2014-04-09 a la(s) 19.13.4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236" b="-48236"/>
          <a:stretch>
            <a:fillRect/>
          </a:stretch>
        </p:blipFill>
        <p:spPr>
          <a:xfrm>
            <a:off x="-14530" y="1089327"/>
            <a:ext cx="9158530" cy="5036838"/>
          </a:xfrm>
        </p:spPr>
      </p:pic>
    </p:spTree>
    <p:extLst>
      <p:ext uri="{BB962C8B-B14F-4D97-AF65-F5344CB8AC3E}">
        <p14:creationId xmlns:p14="http://schemas.microsoft.com/office/powerpoint/2010/main" val="26698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¿Te públicas en revistas, </a:t>
            </a:r>
            <a:r>
              <a:rPr lang="es-ES" sz="3200" dirty="0" smtClean="0"/>
              <a:t>periódicos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u otros medios impresos?</a:t>
            </a:r>
          </a:p>
        </p:txBody>
      </p:sp>
      <p:pic>
        <p:nvPicPr>
          <p:cNvPr id="4" name="Marcador de contenido 3" descr="Captura de pantalla 2014-04-09 a la(s) 19.14.2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" r="1948" b="-50143"/>
          <a:stretch/>
        </p:blipFill>
        <p:spPr>
          <a:xfrm>
            <a:off x="-191998" y="2492896"/>
            <a:ext cx="8718490" cy="3633267"/>
          </a:xfrm>
        </p:spPr>
      </p:pic>
    </p:spTree>
    <p:extLst>
      <p:ext uri="{BB962C8B-B14F-4D97-AF65-F5344CB8AC3E}">
        <p14:creationId xmlns:p14="http://schemas.microsoft.com/office/powerpoint/2010/main" val="27453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Captura de pantalla 2014-04-09 a la(s) 19.17.45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413" b="-34413"/>
          <a:stretch>
            <a:fillRect/>
          </a:stretch>
        </p:blipFill>
        <p:spPr>
          <a:xfrm>
            <a:off x="247338" y="1371668"/>
            <a:ext cx="8645142" cy="4754495"/>
          </a:xfrm>
        </p:spPr>
      </p:pic>
      <p:sp>
        <p:nvSpPr>
          <p:cNvPr id="5" name="Título 3"/>
          <p:cNvSpPr txBox="1">
            <a:spLocks/>
          </p:cNvSpPr>
          <p:nvPr/>
        </p:nvSpPr>
        <p:spPr>
          <a:xfrm>
            <a:off x="25152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/>
              <a:t>¿Con que frecuencia haces eventos</a:t>
            </a:r>
            <a:br>
              <a:rPr lang="es-ES" sz="3200" dirty="0" smtClean="0"/>
            </a:br>
            <a:r>
              <a:rPr lang="es-ES" sz="3200" dirty="0" smtClean="0"/>
              <a:t> para usuario final durante el año?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061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 smtClean="0"/>
              <a:t>¿Adquieres bases de datos de</a:t>
            </a:r>
            <a:br>
              <a:rPr lang="es-ES" sz="3200" dirty="0" smtClean="0"/>
            </a:br>
            <a:r>
              <a:rPr lang="es-ES" sz="3200" dirty="0" smtClean="0"/>
              <a:t>nuevos prospectos?</a:t>
            </a:r>
            <a:endParaRPr lang="es-ES" sz="3200" dirty="0"/>
          </a:p>
        </p:txBody>
      </p:sp>
      <p:pic>
        <p:nvPicPr>
          <p:cNvPr id="4" name="Marcador de contenido 3" descr="Captura de pantalla 2014-04-09 a la(s) 19.18.4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35" b="-42635"/>
          <a:stretch>
            <a:fillRect/>
          </a:stretch>
        </p:blipFill>
        <p:spPr>
          <a:xfrm>
            <a:off x="116405" y="1339262"/>
            <a:ext cx="8704067" cy="4786901"/>
          </a:xfrm>
        </p:spPr>
      </p:pic>
    </p:spTree>
    <p:extLst>
      <p:ext uri="{BB962C8B-B14F-4D97-AF65-F5344CB8AC3E}">
        <p14:creationId xmlns:p14="http://schemas.microsoft.com/office/powerpoint/2010/main" val="270761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467544" y="1384785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Oportunidad, esperas a que llegan o vas por ellas?</a:t>
            </a: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4032448" cy="796950"/>
          </a:xfrm>
        </p:spPr>
        <p:txBody>
          <a:bodyPr>
            <a:noAutofit/>
          </a:bodyPr>
          <a:lstStyle/>
          <a:p>
            <a:r>
              <a:rPr lang="es-MX" sz="2800" dirty="0" smtClean="0"/>
              <a:t>Ventas, cómo genero mayor demanda?</a:t>
            </a:r>
            <a:endParaRPr lang="es-MX" sz="28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6958"/>
            <a:ext cx="3434140" cy="230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75" y="1986958"/>
            <a:ext cx="3556058" cy="2344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29860" y="4496344"/>
            <a:ext cx="3673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/>
              <a:t>Esperas a que los clientes te busquen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5436096" y="4542510"/>
            <a:ext cx="3707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Tu buscas al cliente</a:t>
            </a:r>
            <a:r>
              <a:rPr lang="en-US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Bases de </a:t>
            </a:r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 smtClean="0"/>
              <a:t>nuevas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Llamadas</a:t>
            </a:r>
            <a:r>
              <a:rPr lang="en-US" dirty="0" smtClean="0"/>
              <a:t> de outbound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Eventos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Anuncios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Cambaceo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36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 smtClean="0"/>
              <a:t>¿Cuentas con sucursales?</a:t>
            </a:r>
            <a:br>
              <a:rPr lang="es-ES" sz="3200" dirty="0" smtClean="0"/>
            </a:br>
            <a:endParaRPr lang="es-ES" sz="3200" dirty="0"/>
          </a:p>
        </p:txBody>
      </p:sp>
      <p:pic>
        <p:nvPicPr>
          <p:cNvPr id="4" name="Marcador de contenido 3" descr="Captura de pantalla 2014-04-09 a la(s) 17.36.4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1" b="-7608"/>
          <a:stretch/>
        </p:blipFill>
        <p:spPr>
          <a:xfrm>
            <a:off x="-586697" y="2060848"/>
            <a:ext cx="9767209" cy="2700000"/>
          </a:xfrm>
        </p:spPr>
      </p:pic>
    </p:spTree>
    <p:extLst>
      <p:ext uri="{BB962C8B-B14F-4D97-AF65-F5344CB8AC3E}">
        <p14:creationId xmlns:p14="http://schemas.microsoft.com/office/powerpoint/2010/main" val="5331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496" y="260648"/>
            <a:ext cx="4032448" cy="796950"/>
          </a:xfrm>
        </p:spPr>
        <p:txBody>
          <a:bodyPr>
            <a:noAutofit/>
          </a:bodyPr>
          <a:lstStyle/>
          <a:p>
            <a:r>
              <a:rPr lang="es-MX" sz="2800" dirty="0" smtClean="0"/>
              <a:t>Ventas, cómo genero mayor demanda?</a:t>
            </a:r>
            <a:endParaRPr lang="es-MX" sz="28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67544" y="155679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Vale la pena invertir en un CRM, </a:t>
            </a:r>
            <a:r>
              <a:rPr lang="es-ES" dirty="0" smtClean="0"/>
              <a:t>¿</a:t>
            </a:r>
            <a:r>
              <a:rPr lang="es-MX" dirty="0" smtClean="0"/>
              <a:t>cómo </a:t>
            </a:r>
            <a:r>
              <a:rPr lang="es-MX" dirty="0"/>
              <a:t>controlas tus leads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2" name="AutoShape 4" descr="data:image/jpeg;base64,/9j/4AAQSkZJRgABAQAAAQABAAD/2wCEAAkGBxQSEhUUEhIWFBMWFRcaFxcYFxgYGBoYFBYbFhoYFRcbHyggGhoxHBkVITUhJSotLi4uGB8zODMtNygtLisBCgoKDg0OGxAQGysmICQ4LCwvMi40LCwsNDQvLzQsLy4sLy80LCwvLCwsLCwsLDQsLSwsNCw1LDQsLC8vLCwtLP/AABEIAMIBAwMBEQACEQEDEQH/xAAbAAEAAgMBAQAAAAAAAAAAAAAABAUCAwYBB//EAEkQAAEDAgMFBAYFCAgGAwAAAAEAAhEDIQQSMQUiQVFhBhNxgTJCUpGhsRQjYsHRFTNDU3KC4fAHJJKis8LS8XOTo9PU4hd0g//EABoBAQADAQEBAAAAAAAAAAAAAAACAwQBBQb/xAA2EQACAQIEAggFBAICAwAAAAAAAQIDEQQSITFBUQUTImGBkbHwcaHB0eEyQlLxFCMVMyRDYv/aAAwDAQACEQMRAD8A+4oAgCAIAgCAIAgCAIAgCAIAgCAIAgCAIAgCAIAgCAIAgCAIAgCAIAgCAIAgCAIAgCAIAgCAIAgCAIDTiy/Ie7jPwnSSYk9OKAhU6+IkA02iZk65ZdYWN4ab8yLIDxlbE2BY0WEnX1oNg4erfxPRAeuxNcZZYLuYNCTB9OYMedh4oCzQBAEAQBAEAQBAEAQBAEAQBAEAQBAEAQBAEAQBAR8VVc0tgWMyQ0uvaBbSb7xsI6qMm1YhOTTViI7H1cuYUSem9OhmJANjHC/CZChnla9it1Z2vlMxjKhI+rjn6XIGxLQOf3wbJnlyO9ZLl6mIx9SJ7g6H2p0mwyzqI/gUzy5HOtna+X35Fi0yBwVpejXiqWdpbMT+KAhfQagECsdHCTrxA8TGW/2Z4lARKlUtMPxTGkOEtzCSBNr+jwPWPNAZB0x/WWzEEz+1cDQE5h4RCA34am53eNNYODmtDYdJBAMujxg+SA10dl1WgDvieeokg24k6AcdZPFAWlBpDQHGSBcoDYgCAIAgCAIAgCAIAgCAIAgCAIAgCAIAgCAICJjqNRxYabsuUyZJv0tr5/DUQmpO1iqpGTaysj91iMsZ25oF7aze2TWNPlxUbVLbkctW2/vyPcQKzQT3jAMwiftOO7pf1QP2jyC5Jyjrc5LPFXujVh2VnNaWVQQJEnUwWg6t1lrtQddSuQzSSaZGGeUU4y9+0yywwcBvkEybjlNuHKFdG9tTRG9tTaukggOK7WbNdTq9+3epuIzfZdYDyPz8QgLvZLGOpZsjdPZCA34HDEuzxDRp1P4Lpws1w6EAQBAQsY6qHDICRu+zHpb2ab+jER1VU3O/ZNFJUnF5+/ny0tw33uajWxB/Rhoy8xM54jUj0ZUc1V8CeSgv3X/r4czdhXVcxDwCLnNEauIa3kd0Az+KnBzvZldRUst47/jV+ZMVhQEAQBAEAQBAEAQBAEAQBAEAQBAEBSbQdXFXdB7svow7MA0NzfWCMwJMdDMrJV6xTuttPyYq3WqpdbXjx79eJAwlR9cuZVc6m27swIO/30tyySAAGxcCeSpg+seWT038b6GeDdVuM3Zb+ObS2/Lki/wlBlBmUOtmc4lxEkvJcTyFybBbI5KStc9KlSUI2j3/AD1H09p9EOf4C3v0TrL7JluXmO9qnSmB+078JXe2+Q7J7kqn1mDwaT96ZZcxdcjGphHOBDqkgiCMogg8LpkfNi/cR9n4PIH0g6wIgnWCJUyJJGHqDSp72/xUMj/kyV1yPYqjiw+8fimWfMXR59IePSpnygrmaa3QsjJmNabEweRt8065cdBlfAyfvOAm0HQkXkRpfmrFJPYjaxwzu1tetialLBUBVbRq92/M+oCYcWOcXgxTbLXxIcTl04KidfLO1tCxQVtTsnVWCmKhzAED1zIngd6FendXKzR+UaPtO/5n/uugm4R4MwSQYIkzqJ1lASEAQBAEAQBAEAQBAEAQBAEAQBAEBzvaraLWhtMOdnzsdDAM0NdwJtNtOIlZq6c49jg1sZsXTnKCy80+/cqsFgXNLTFTeh7nAbpcHPdBlstgnQQL8llp0JX1T5+r98DHRoSjJPK+D7r6vXlr4HTbNpMewPLTmtmzXIdAJHLjwW+nBJJ2sz1IzlKKctO4sQFYdCAIAgNbacOJ5x8EBsQBAEBi9gNiAfFAVO2sQ3CUn1mj0WGGknKXOc1rfASQqKjjRi522NGGpOvVjSvuz5fsPan0c4ys10YjEOYfRlky7M5oFmnecTMySOq8GWNnNdqx9HV6Fiq0FTvke/h9ztuyPaF9TDQ5oe+m4M9cS0tlpORjr2I0Gi9jAYh1qV3utDyOlsHHDVrQ2av+C2/Kr/1Lf+v/AOOtp5ZY4CoXAuIgmLXtb7QafeAgJaAIAgCAIAgCAIAgCA1YmmXNIBg+McecFRmm42RKDSd2Re5rSN8RxjxnQgnjETw1VOWrff37/sszU7bGDGVQAHVQHRxjWB0vcO8J4ooVbas65U76ImYZpAu7NcwZmyugmlqyqTT2Mq1UNEkwFydSMFdnEmyGHPq6bjOfE+HJVKM6mstESuo7Eba+wGVacN3ajbtdxnk48QVdGKirIi3c2bOoudSa126RZ3SFI4WVKmGgACAEBmgCAIAgCAIAgCAICHtTAtrMNN7czHAggGDqCCDzBAKhOCnFxlsyylVlSmpweqOW/wDj6h7Vf+1T/wBKw/8AGUO89f8A57Fco+T+5c7J7P0sPTLGNqGXZnOL4cSBAktItrZa6FCFGOWCPOxeLq4qeep8DbUpMaYLKw5fWvg+B7xdnVjB9ozqLexOwTRBiYtqZNhxJJKnCakro41YkqRwIAgCAIAgCAIAgCAICk7QbVNMinTMPIku9lv4rDj8dHCUs71eyXNl1Ci6srcOJV1NmMa0OrDO91wHy5x5nk1eJia2Lp0+sr1cre0Vf1X1v8TRFQbtCN1z/sNa6iQ+gS2RPdlxLXAGND6OhgjlpxV+D6RrRjB1dVJX/wDpLn8PicnRjK6W68i52bGIAquMg+i3gI9rqvap0tc8nflyMspcEWy0EAgNdOnBd1M/AIDYgCAIAgCAIAgCAIAgCAIAgMKtMOEESFyUVJWZ1OxXVGupHW3B33OXnVIzw8s0dvejLk1NWZPw9cOHXiFtpVY1FdFUouLNqtIhAEAQBAEAQBAEAQHD47FOZjKjjEtdadIyiPgV870xXnQxFKpFXtff5np4OkqlGUe8tMHUdUa84gRS9IPdLIJNgwm+WP5MruG63E05/wCbFKG6vpb4d3eQqxjTkupd5baGra2Jex4YQG07BkAQW29aJ1iR0GupzdKVsRRmqcUlT2VuXK/D4FuFpU5xzXvIl9kXEsq+z3zsvmAT8ZX0GCbeHhfl7+RhxKSqySL5aigxqPDRLiABqSYHvXUm3ZHG0tWVGK7UYZn6TOfsAu+OnxWqGBrS4W+Pu5lnjaMeN/gU+0u2DH03sZTqAuaQHEgQSLGxK10ujpRmpSa0MtXpCMoOMU9SV2a7TCpFKsQKmjXaB3Q8nfP4KvF4LJ26e3Ll+CzCY3P2J7+v5OnXmnohAEAQBAEBVbb2/SwpYKubfmC1s+jEz7wrqVCVW+XgU1a8ads3E0Yftdg36VwP2w5nxcAFKWFqr9pGOKpPj9C4oV2vGZjmubzaQR7wqHFrRl6aeqNi4dCAICk7Z411HB1XsIDtwSYMZ6jWF17SASbq7D0o1aihNXT+xGcnFXR8xpdo64v9LcD+2xevHo/DQd4wS8zL19V7szPajEHXGuEfbF+gyjXxgdVJ4WktoBVJcyRg+1NZtallxj6s1WtLHAQWGJJ6ySIFxYyqpYaDi7wtpzJqbvufUcXtFtN0OFoGlzJn1eXCeZC8ynQc1dF0pqL1MH7XYODuPKbZf9Q18pldWGk/fx+xx1US8NiA8EgEQYv4Az7iFVODjuTUrm1QOhAEAQBAcx2v2M6p9bTEuAhwFzA4gceRGunKDix2EWJp22a1T98DVhcR1Mtdnucq/aVR1PI4Od9YXl13y4iIEWAuZHPlovAxVPFOn1M4t63b3v8ADhY9SiqOfPCS2ty8+JMwWJr12DDNbLcwILhvNA4CfRb9o8JAnRbMJQxNaj1NZWjze9uS+/AorzoUqnWQd5clt8X9jutmYIUabWDhqeZOq99JJWR5LbbuyF2i243DNAAzVHei3gB7Tunz98bMLhXWfJIyYrFKiu9nAbQ2jUrGary7kNGjwGgXuUqMKatBHh1a06jvNm3C7FxFT0KLo5kZR5F0T5KE8TShvJevoShhqs9ov09SbW7K12Mc92QBrS4jMSYaJtAj4qqOPpSkoq+pdLA1YxcnbQsOy3ZvNFasN3VjDx5OcOXIcfnnxmNt/rp+L+xfg8Hft1PBfc7VeQeuEAQBAEAQHLduth1cUKXchpLC+ZMekBp7lswlaNNvNxMmLoyqJZTicR2SxjNaBI5tcx3wBn4LesVSfE894Wqv2la01cO/9JRf+8x3usSFd2ai4NeZV2qb4p+R1ew+3r2ENxIzt9toh46kCzvKD4rFVwKesNDZSxrWk9T6DhcS2owPpuDmOEgjQrzJRcXZnpxkpK6Nq4dK3bx+rb1rUP8AGYgNOMO4/LAdkdBsADBgknqropX1InIbDxGJNZoqVw8AkOGeiZ3CbBpk6jTkeS9CvPCSi1SjZ+Jmpqsn22dFtF003eLP8Ri8+a0NC3LfE1Kge7KwOGURY3uZkxy4TxXYRg4q7ONu+iI3fvfP1IIDnCDputaR5mXN8r8lZkjG3a5fX+yN2+BtGLrfqQPT4nVo3RpxMX0+Sj1dL+XL8nc0uRYhZi09QBAEAQEfHVcrf54LJi6uSBZTjdlds/ZdKo3PVpMe5xJlzQTHQpgoONFN7vXzFV3kWtCg1ghjQ0cmgAe4LWVmxAcPtPZj8XjajWmGsyBzjo0ZQYHM3Nl7FHEQoYaLe7vp4nj1qE6+Jklsra+B02zNh0aEZGS723Xd5Hh5Lz62KqVd3py4HoUcNTpbLXnxLJZzQeOaCIIkHUFE7bBq56gBKAIAgCASgCAIAgNeIoNe3K9rXtOocAR7iuqTTujjSaszk9t9g6VQF2HPdP8AZMlh+9vlbottLGyjpPVfMx1cFGWsNH8it7DV6uGxTsJVBbmBIaeDmiczeYLQbjkFbi1GpTVSJThHKnUdOR9CXmHplbt8HugYs2rScYvDW1GlxjoASgKHamKpVW5RXpayQXiCIIgx4/BcxEOtp5VK3eUVqUpxyp2KfaGFY8MH0qkModY1DEucXAjyMeSp6h5IxzvS/PU9Do6vHC03GcMzfF/kt62MpvZkZUa97jTADTmJPeN4DoCZ4LZKSa0MiWp0WLoVc+am6AQ0Rm5OkwC0gWm8E6aKVOdPLaS9+f2IyUr3Ri3D17zVBk8IFo/ZJ+N+Y49c6PCPvz994tPmbMJQqNccz5bc3vvOcbA6wGxZRqThKOi1/H3OxUk9WTVSTCAIAgCAp9u1bEdAPfdeL0lLNNQ+C82aqCsrlpQp5WtHIAe4L2UrKxlNi6AgPn+P2+/BbRry0upVDTLm8fzbRnZ1sR1jovShQVahHmr+p5s67o15cnb0O02dtKliGZqTw4cY1HQg3B8VgqU5QdpaG+nUjNXi7mTMO4AAENEQYkTbXofesypySstDQ5pu7PBhne2ZtxdqGgTr0nkZuuKlLn68re/md6yPI8dhHQYqOv1PTS9tDpzXHSlbSTCqR5GVbClzHNLrl0ybxvAiAZGg0XZ0XKDjffx495yNS0lK2xqGDfff8Lm26WwOWuvRR6iX8vdrEutjy93DME8D0yTaTJvAAI1tpqOa4qEkv1cufd624B1Y8j04N8fnDMc3RbLHHoepnVddGdv1evd75vmOtjf9J47Bujdfx5ni6TBmQItAXHRkl2X689faCqx4r3Yzq4VxDRngib3m9ud90uF+h4KUqMpJLNt79L7/ABORqJNu2/v1sYswb7zUMQAIJEZWxOvO64qM1vLl6HXVj/Eydh3zOckZwdSIEzHut/vbrpzvvx9+/a4pxttwDcI6BNR0jjJ5G+vODHRFRlbWT+YdSN9jNuGdMl5O9Op5gxE6RIjqpKnK+rOOatsUuPq0hicIz0qzHEF03DXU3CHHqYMdPfvw1CccPJvay8bGDEVoPERS3u/DQ6NZjUEB5CAr9sNs09Y94/gvK6Vj2Iy77eZowz1aNXZ+puubyd8/9lLoqeai1yYxCtK5bL0zOEAQBAEAQBAacTiW025nmBw5k8gNSeihOpGEc0noRnNRV2c/tDGMe5pDhDiwi4mHNB0814OJlmxa5XibKM4ujdPdHTL6EyhAEBzHbPsz9KaKlOBWYIE2D265SeBmYPU85GvC4jq3aWxkxOH6xXW580Bq4eofTpVW66tcPHp8CvW7M480eV2oS5M6PZ/b3EMtUDKo5kZXe8W+CyzwNN7aGqGNqLfUvcN/SHRP5ylUYemVw98g/BZpYCfBo0Rx8OKZZ4Xtjhajg1r3ZnGADTfc+MQPNZq9CdGm6kloteBfTxNOpJRi9X3MMdWxLnZHCnSaSMxGYucNQxpsADbMZkg2tK8ijGeIWeTsuBvk409OJYYLB1GOvVzsymxbDpJEEkGOB4DVa6VHq3o9CuU1JbEKhTqVHvLamUNI3S2QZud6QQsWHi60ZSUrWbRbNqNlYn4HGZmunVhv/ZDvvWjDYnPRc3wv8iupTtKyMNlYkOzNmePxgj3/ADVeAxHWJxe6+pKtDLqa9q4sNIE+jDj1ykE/D5qOJxSjWjDla/j+DtOneLZaL0jOU+O7QU6ddlIuHHvHEwGDKSATzJj+StdPCTnTc7fDvMtTFwhUUL/HuMMT2qwzNHl55NaT8TA+K7DAVpcLfEjPHUY8b/A5/afbCo8FtJvdj2jd3lwHxW6j0dCOs3f0MNXpGctIK3qYdjtnOq1u+dORhJzH1nkaTx1k+Slj60YU+rW79DmBoynU6x7L1O+XhnthAEBC2sNz94Lz+k1/o8UX4f8AWQOzx3qnl8ys3Q70n4E8VwLxeyZQgCAIAgCAIDmNq0n1KmdjKjgCWmSyBlMEsGadRcRf4LDi8NKp2ovw+xjxOHlPtJ++4pDseu8h/dOAIBIztmD0kGfcqIdHzupXXBmeGBldSuX1es1kZ6VZsm2bEAT0E17r17XPUKbEYuq6pWa2lVZRbRqkPL62YVKbTbMKhZ6QKucKfVZr9q+3dzIXlmtbQ7xqzkz1AQtp7Jo4gRWph/I6OHg4XCsp1Z03eLK6lKE1aSOS2h/R2DehWI+y8T/eEfIrbDHv9y8jHPAL9r8yixPYnFs0Y1/7Lx/mhaI4yk+NjPLB1VwuatnbFxNGsxzsPUhrrw3NYgiZE81l6TlCvg6lOEldrTw1t42sW4OnOniISlF2v+D6T2eqtdRAabgmR1LifvXhdHVo1MPG3DRnt4mm4VHcs1uM5xxxNTLVcww3NlJubkWLgCJHDUL5NKsqUpxbyZmpJep62WGdRa1toWjGso4Ulr8+cyXm2ZzoBtwgCI4AL1cRKnSwD6p6P6mWEZTr2kiLhndzSoVos4ZnD/ik1P8AMR5BVTi8J1VbhbLL38foSiutcoeKNNJpqsrYh2gORnhmHeEecN//ADWd0pTwlSvL9Td/BP8Ass0jVjTRf0nvqYcGm4Ne6mIcRIDo5eK+jw1SMlGcldOzPNrQks0YuzPmmKwlRlQse13eTpclxJ1HtTzX1EKkJQzReh8xOnOM8slqTMN2exL9KRA5uhvzv8FVPGUY/u8tS6GDrS/b56HQbN7GAEGu/N9lsgebtT5QsNXpJvSmrd7NtLo5LWo79yOqo0msaGtAa0aACAF5kpOTuz04xUVZGa4dCA5Hb+1KrdoYagHEUqgdIyVRcNJkVGGOAs6InjNsuLbVO6diUSTisVSBLXd6YP6x+o/eVcOja+IpqTlo9dW/sZp9IwpTcbar4Gini6LDDG1sztAKjpMXvLojqV1dE1qEW4zS8X9iUOkY1pKKT+RC7Ddq6uJxFbD1KTmhmZ15Jp70CnUcfSJuQeh4KWHnO+SR7mPwNGlRhUpyvf596O5Ws8gIAgCAIAgKT6Tka47v52qN52X9I7jBUkDT+V/+H/zD/oXThhtXZNPFii57i3uznGTKQSYOrm6W4QraVaVPMo8VYjKCla/A0VcROHxI/wDt/OoVTwJHVN0UTp6gCAIAgCAoNo9nSXmph6pouOoglvlBBHxHRebX6NhObqU5OLfI2UsY4xyzSku8z2JsWrSqGpWr944tygAOAuQZJLjJt01KswmC6iTnKTk3zI18SqiUVFJIk7J2T3IqhzhUFR5MZYhpEZTczbjbwVmGwsaEZRWqbb17yFau6jUtrFdX7MOLKlNuILWOcCwFk5bEGTm3jfpoNVlfRcMjpqTyt3tyLljZZlJpXtYucdgRUomkLDLDTEwR6JjxAW6vQjWpunLZmalUdOamjGls1rcP3AO73eWeNxBd4zdJUIuk6XC1gqjVTPxvc92RgzRpNpufnLZ3oyzJJ0kxrzXaFLqqahe9hVqdZNy5mWMwDKpY5w3mODmuGogzHh0WmFWUE0tnuZ50ozab3WxKVZYEAQBAEBw3aRo/K2CuAS12raomA/R7Tkcb6O0/eCyY3/qZKJL25gsri8MquBuSHsABJ0g35e9Qw/SKp0f9lXKo8Mt9DHVwfWVOxC7ffYqMOHZ8tMF1R9nXmG+zPLjK8H/msVXxSqJ3itEua5vv7+Hr71HoujRoO+nG/f8Abu+p1uyMP3NJwaA5+eCYu6IbJ0mB8uC+kjVc6eeK1/NjBFJyUZPT2yU/HOAvTNgTqeE9On94arjryW8efvbu+aLFQi9pcvp39/yZ6ca6/wBWbDrzAtu6X8baLvXy/j6/b89xzqI/y9Pv+O834asXAktLbkQdbcVbTm5K7ViupBRdk7m5TKwgCA56vhqkuHd1YzvILDTAIc8uFzUB0PEKSYI5wdX9Xif7dL/vJcFNWxtdtUtmq0B0QWy4crjMDw4nVeLiMZUjWcIy8NP7MFb/AC87yReX4E7ZmD7xwa1pfTIAqAve1uV2pIBG8QTaLzccRPBzq5rLbjf3v3EMLKrey24+/f1XaL1T0ggCAIAgCAIAgCAIAgCAIAgCAIAgCAIDg+0lcDbOCbIBLHaV3scbVNaJGR410M3M6NnJjf8AqZKJK7U7TY0GazRkOUtkTmgEwPagi3U818vi6VSs1CKeh6WDnCGs9nxK7s7tMkf1eg5zj6VRwgeA6fzyV8MKqEe09SrFYt1pWX6Vsdhs4PNJ0+nnMxbiJAPC1l9Bhk3QWX3qZU0pdo2tFaItx4yYzG0kXOWLnj71NKta3vf7e+JY3Rvf3t9zOk2rmGYjLeY8OHSVKKq5ld6EZOlldlqS1eUBAQ8e0uhrXAO1jMWmIIm19SD5KE9dEVVNdE9TUMLWkk1fajwJaW7scADrOqjlnzI5Kl9XzMqVGtml1QZd0kADkZGntcZ063XUp31Z1RqX1fv+/kDSqlxIqCM0iINr29G2reJmOGiWlfcZZt6Mg9pNnFw71g3mjeA4gcfELzOlMF1keth+pfNfdHp4SvleSWzMuzWPa5gpwGubwAiRz8ean0ZjFWhkf6l8+/7kMThuqd4rQu16hlCAIAgCAIAgCAIAgCAIAgCAIAgCAIASgON7QEnGUKzajz3YcO5GXK7NYG7SWkzwPqtXjYzFqUuqirt+fv6GuGHbjmbsWZ2K1zi92EoZ3GSSRmJ6nJqn+DXta/zf2KbxJrKNQWFJgHSoR8Mir/4uo97ef4GeJJwNJzQcwAJcTAMi/WAvWw9N06aiyEndklXkQgCAICJi8AKhMucJaAYj1SXAi2tyoShmK501LiR2bGbMlzpzl1oAmXHQDXeidbBR6pbkFh43vfvPfyMzduRBabBonISRMAcyPM806lD/AB46eHLgejY7LXMBobG7EBuWNLCNQLGByTqkP8eJIwmDbTJLSbhogx6gyiLco9ynGCjsWQpqOxQba2U6k7vqEgAyQNWnm3p0XiY7Aypy6+hutbL1X1R6mHxEZLq6hZ7F2y2uIMCoNRz6t/BbcDj4YhWekuX1RRiMNKk7rYnVqxHAm/DL963mU0nEnk8+dP8AFdBlTxozlhPAXt602MeCAloAgCAIAgCAIAgCAIDxzgBJMAalAUGzu22Ar1u5pYuk+qTAaD6RHBhNneRKA6BAUm0u1mDoVe6q12tqcWw4xPtEAhvmq5VYRdmycacpK6Rq2xtxoAFMh5cBli4M6G3DkOK8zG43/wBdPVs10MP+6WiM9g7ILT3tW9Q3APCfvV2BwXU9ues2V4jEZ+zHZF6vRMoQBAEAQBAEAQBAEAQBAEBzu1+z8nvMPuv1LdATzaeBXkYzoxTfWUdJe/Jm7D4zKslTVG9jqjqVMunP6wIvNx716OGzujHrP1cTNWy53k2PBSdx+SvKg5zKe/WLQ3SXcyYDWzqSbQgNuycbVruDwMlAAgSN555zwA+M9EascTuW64dCAIAgCAIAgCAICo7XYGpXwWIpUvzj6ZDRMZuOUnqJb5odR8L2HsinSqNim5+IbYid4Pb6WVvquBBvqIXlSxNSc8q012N8aMIxu+RN2dtfbGMxBxLK7qdA1CGfWBtMNbBltL12wRBIMjU8Vsq4ulTdm9TLChOWqR1mzeyNN1R9bFzVqPeXAXa0gknMQDeddYGkWXmVa9ntvr5m6MXay4aHebL2PTY41cu84yBFmzyHDn5r0MLh4L/bbtMx1qsn2L6ItlsM4QBAEAQBAEAQBAEAQBAEAQBAVO0hJ0JudATwPJdQKXa+0qWEpmpXdkbeJFyeTBxMfxgICkwewqm0KjauPY5mHF6WFIIn7eJNrkepysdS1AfRcK9paMpBAAFotA06KEZKWzOuLW5uUjgQBAeOcAJJgDUoErmFGu14ljg4c2kEe8LidyUouLs1Y2LpEIAgCA4P+lfblShhi2i8sJyBxaYcO8Lo3hdoinU8y3hIOnCwUpXZnxE3GJwGO2+XUG1cMxrMUWBtSoxrWumnLzVzRqWth09Vnr03RxKaWkk/PQ00Zqthnd6xa8tfqSOyeFfSw2Gpis2pmIacrg8U3vM91IMEhpZx58l4uMw966dtJW2+f3PRw9X/AFPmi92DtA1WAGqHkGC8NyyWDgDoDu28V6XSVSFDBRrRiuw48FtdXXijzMMpyxEoNvtJ/wB+B33ZzHuqtcHatIvzn/Zb68Yq0obPUpoSk01LgXCzl4QBAEAQBAEAQBAEAQBAEBU/l+kH5HhzSamRls2c53s3QyTE036gWEoDVh+1FBzM7i5gyh2811g5gqNmAQCWnTWxQGnaVfM0PDXOad6Mjs0HQFkZgehEhdQOWdswVa7K9XDVXvpzkBblYOIcQ4iXC8Wtrc3XbnLHS7OzAnNTy/z4fJDpm7s6RvUazmE3g3F72OoXlT6NWZypTcX5o2xxrtlnFNAVMbS1Y2qPsm/uN1z/AM6lykvfvc7/AOLPnE9HaUt/O0KjP3TH3rv+fOP/AGU2vn6XH+JGX6Jo30+0+HPrx42+amuk6HF2+JF4GrwVzRiKFHH1IeRUoU2g93O46o8mDUA9LKG2BtvkxYRop1adfWLukL1MMtNJPjxt3fE4fFbSwlLGFmDBweIY7K1wMYeqW/oqzAbNMxmixMqqUoKdoaNeXwZ7lGhiZYZTr2nCSvb96X8ovnxtfY7tvaygKbHVC6m9wM0i0l4c05XNy6mDInTitHWxUc0tF36ev0PnqtBwqOnHtcra3XPTbxOV7Y7erV8jMM3cPpTUykGdXBoMiNIk+ClQ6XwlK9ryfcmyit0biatv2rvZf7P2zVFNrG0qlZwF3FoYPLp4yVjqY6rUlelSfjp6/Y1wwsIK06iN5ZjauuSiOpzH8FX1eMqfqaivN/Ynnw0Nk38jXW7JioD3tR1RxEEmRbkCDIHRb8HB4eLWZu+upjxLVZp2StyOd25/R+2nTJwzBmccrgC4nK5padT1C1VKzmrMop0lB3RzXZjs/jMHX3CCx4Ic2DoAYJ6gmR581SWnWdh+xhp4Yit6ZqSJ1gNDZPiQT7lGtBVaTpyWj1JUpOnUVRfA7jA4MUhA/mLKbeiXLQglq3zJK4dCAIAgCAIAgCAIAgCAIAgOUxu0BSFVzsGKgFSq85aUR3DS5tR7r5i6IDoBlwsRLgBtO0dW/QbZBJLTkO+aIA+rzFmSTOWcpG7BQHo2o9ru7GCAi0jNkDRiBR/Vz+b37CLRpdAbaO1HmP6oZlmazmwCCXGCwibWaCbOElpsgLPZlTvKbXupd2TMtIuIJHEDly9+qAmhAEAKA01MIx3pMafFoXHFPdHVJrYxoYJlMksYG5gA6BExMfM+9cjCMdlY65yluz5t2x2RiMLXr1sPQ7+hi6ZZUbkLy1x4w24vcHS5ngslWE4ybirpn0nR+Kw9elTp1p5ZU3dPa65fTy7y67IYLLWdTrUwXnC4ao4OaCW1C11N46E5WkjnPNTpxvK01d2Rhx2R0lUpaLNNaaXWjXrb4WOyp4djdGNHgAFpSS2PIu2bV04EAQFbtF2ID5ota5kNsSAZzEmDygAG3EEaEECEzGYuYNJs5JMMNnSNCXhrrHTN1n1UBt7/ABmb82wgvANxDWF7wSN6SQzuzPGCIBQEvZdSuc3fsa2A3LEXOXeJ3jF+HDmdUBPQBAEAQBAEAQBAEAQBAEAQBAEAQBAEAQBAEBGxdZzSzKN0neOVz45CG6T7WgjquNlkIpp3+xBZtSrAnDuJloMZvWBk3bEWHGADcgiDHM+Ra6MOEufv2vhoZnHVTTY/uywuzZhkfULYnKC0Brr8ToPMFMztc51UM7je/il89V78CO7EvY4vGEHePG8RJc4U80NzBsC4tmIEOETcLl2nexYoxlHI56Ly142v52XDUsdn4l9QEvp5NIu68tBNnNBAvHkVKLbM9SEYuyd/fiS1IrCAIAgCAIAgCAIAgCAIAgCAIAgCAIAgCAIAgCAIAgCAIAgCArsThapqF7KuVuUDKbi0mSDbkLXgm+ii073L4zhkyyRqfRxWUxUaDFiYMHNedwScukQBxBXLSJKVG+q9+fM34anXD99zSyX2tMENy+qNDm9/kuq9yEnTy6LXT8k9SKQgCAIAgCAIAgCAIAgCAIAgCAIAgCAIAgCAIAgCAIAgCAIAgCAIAgCAIAgCAIAgCAIAgCAIAgCAIAgCAID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9"/>
            <a:ext cx="3192051" cy="239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49426"/>
            <a:ext cx="1892954" cy="220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213464" y="4581128"/>
            <a:ext cx="1553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/>
              <a:t>Ventas a papel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5657194" y="4593747"/>
            <a:ext cx="2605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/>
              <a:t>Automatización de ventas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484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18 Grupo"/>
          <p:cNvGrpSpPr/>
          <p:nvPr/>
        </p:nvGrpSpPr>
        <p:grpSpPr>
          <a:xfrm>
            <a:off x="2483768" y="1988840"/>
            <a:ext cx="2563724" cy="2320406"/>
            <a:chOff x="2324572" y="1988840"/>
            <a:chExt cx="2563724" cy="2320406"/>
          </a:xfrm>
        </p:grpSpPr>
        <p:pic>
          <p:nvPicPr>
            <p:cNvPr id="1030" name="Picture 6" descr="http://www.tecmundo.com.br/imagens/2012/10/materias/637758421308489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572" y="1988840"/>
              <a:ext cx="2563724" cy="1922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8 CuadroTexto"/>
            <p:cNvSpPr txBox="1"/>
            <p:nvPr/>
          </p:nvSpPr>
          <p:spPr>
            <a:xfrm>
              <a:off x="3030370" y="3662915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Búsqueda interna</a:t>
              </a:r>
              <a:endParaRPr lang="es-MX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7899" y="0"/>
            <a:ext cx="4316109" cy="1470025"/>
          </a:xfrm>
        </p:spPr>
        <p:txBody>
          <a:bodyPr>
            <a:normAutofit/>
          </a:bodyPr>
          <a:lstStyle/>
          <a:p>
            <a:pPr algn="l"/>
            <a:r>
              <a:rPr lang="es-ES" sz="2800" dirty="0" smtClean="0"/>
              <a:t>Resolver una necesidad</a:t>
            </a:r>
            <a:endParaRPr lang="es-ES" sz="2800" dirty="0"/>
          </a:p>
        </p:txBody>
      </p:sp>
      <p:grpSp>
        <p:nvGrpSpPr>
          <p:cNvPr id="8" name="7 Grupo"/>
          <p:cNvGrpSpPr/>
          <p:nvPr/>
        </p:nvGrpSpPr>
        <p:grpSpPr>
          <a:xfrm>
            <a:off x="269246" y="2181635"/>
            <a:ext cx="1494442" cy="1967445"/>
            <a:chOff x="191222" y="2119202"/>
            <a:chExt cx="1494442" cy="1967445"/>
          </a:xfrm>
        </p:grpSpPr>
        <p:pic>
          <p:nvPicPr>
            <p:cNvPr id="1026" name="Picture 2" descr="https://encrypted-tbn1.gstatic.com/images?q=tbn:ANd9GcQrOv_kH0xc1nNnOMtTWmKAfhfbtSz-qy5WKa1de8P703KeSQ5V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22" y="2119202"/>
              <a:ext cx="1494442" cy="1196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5 CuadroTexto"/>
            <p:cNvSpPr txBox="1"/>
            <p:nvPr/>
          </p:nvSpPr>
          <p:spPr>
            <a:xfrm>
              <a:off x="381934" y="3440316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Existe una necesidad</a:t>
              </a:r>
              <a:endParaRPr lang="es-MX" dirty="0"/>
            </a:p>
          </p:txBody>
        </p:sp>
      </p:grpSp>
      <p:sp>
        <p:nvSpPr>
          <p:cNvPr id="11" name="10 Flecha derecha"/>
          <p:cNvSpPr/>
          <p:nvPr/>
        </p:nvSpPr>
        <p:spPr>
          <a:xfrm rot="2469608">
            <a:off x="5025515" y="3896602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15 Grupo"/>
          <p:cNvGrpSpPr/>
          <p:nvPr/>
        </p:nvGrpSpPr>
        <p:grpSpPr>
          <a:xfrm>
            <a:off x="6588224" y="1196752"/>
            <a:ext cx="2085975" cy="2232248"/>
            <a:chOff x="6588224" y="1196752"/>
            <a:chExt cx="2085975" cy="2232248"/>
          </a:xfrm>
        </p:grpSpPr>
        <p:sp>
          <p:nvSpPr>
            <p:cNvPr id="12" name="11 CuadroTexto"/>
            <p:cNvSpPr txBox="1"/>
            <p:nvPr/>
          </p:nvSpPr>
          <p:spPr>
            <a:xfrm>
              <a:off x="6660232" y="3059668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Solución interna</a:t>
              </a:r>
              <a:endParaRPr lang="es-MX" dirty="0"/>
            </a:p>
          </p:txBody>
        </p:sp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1196752"/>
              <a:ext cx="2085975" cy="188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14 Grupo"/>
          <p:cNvGrpSpPr/>
          <p:nvPr/>
        </p:nvGrpSpPr>
        <p:grpSpPr>
          <a:xfrm>
            <a:off x="6099688" y="3839624"/>
            <a:ext cx="2705265" cy="2021591"/>
            <a:chOff x="6099688" y="3839624"/>
            <a:chExt cx="2705265" cy="2021591"/>
          </a:xfrm>
        </p:grpSpPr>
        <p:pic>
          <p:nvPicPr>
            <p:cNvPr id="1035" name="Picture 11" descr="http://www.edukart.com/blog/wp-content/uploads/2013/05/seo1.pn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688" y="3839624"/>
              <a:ext cx="2705265" cy="1462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17 CuadroTexto"/>
            <p:cNvSpPr txBox="1"/>
            <p:nvPr/>
          </p:nvSpPr>
          <p:spPr>
            <a:xfrm>
              <a:off x="6638447" y="5491883"/>
              <a:ext cx="1966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Búsqueda externa</a:t>
              </a:r>
              <a:endParaRPr lang="es-MX" dirty="0"/>
            </a:p>
          </p:txBody>
        </p:sp>
      </p:grpSp>
      <p:sp>
        <p:nvSpPr>
          <p:cNvPr id="4" name="3 Flecha derecha"/>
          <p:cNvSpPr/>
          <p:nvPr/>
        </p:nvSpPr>
        <p:spPr>
          <a:xfrm>
            <a:off x="1986229" y="2414652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20 Grupo"/>
          <p:cNvGrpSpPr/>
          <p:nvPr/>
        </p:nvGrpSpPr>
        <p:grpSpPr>
          <a:xfrm>
            <a:off x="4953523" y="2049066"/>
            <a:ext cx="1152128" cy="1333767"/>
            <a:chOff x="4953523" y="2049066"/>
            <a:chExt cx="1152128" cy="1333767"/>
          </a:xfrm>
        </p:grpSpPr>
        <p:sp>
          <p:nvSpPr>
            <p:cNvPr id="5" name="4 Flecha derecha"/>
            <p:cNvSpPr/>
            <p:nvPr/>
          </p:nvSpPr>
          <p:spPr>
            <a:xfrm rot="20087823">
              <a:off x="5051322" y="2049066"/>
              <a:ext cx="785571" cy="735856"/>
            </a:xfrm>
            <a:prstGeom prst="rightArrow">
              <a:avLst/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55000"/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tint val="55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24 CuadroTexto"/>
            <p:cNvSpPr txBox="1"/>
            <p:nvPr/>
          </p:nvSpPr>
          <p:spPr>
            <a:xfrm>
              <a:off x="4953523" y="2736502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Ejemplo:</a:t>
              </a:r>
            </a:p>
            <a:p>
              <a:r>
                <a:rPr lang="es-MX" dirty="0" smtClean="0"/>
                <a:t>SED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326787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14 Grupo"/>
          <p:cNvGrpSpPr/>
          <p:nvPr/>
        </p:nvGrpSpPr>
        <p:grpSpPr>
          <a:xfrm>
            <a:off x="6618923" y="3763401"/>
            <a:ext cx="2561589" cy="2040122"/>
            <a:chOff x="6618923" y="3763401"/>
            <a:chExt cx="2561589" cy="2040122"/>
          </a:xfrm>
        </p:grpSpPr>
        <p:pic>
          <p:nvPicPr>
            <p:cNvPr id="2060" name="Picture 12" descr="http://t3.gstatic.com/images?q=tbn:ANd9GcTyYfplw8NFlENHygQHFuE_xzTqqWjHgXt-ZdQRegHDJrL4S5REM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9471" y="3763401"/>
              <a:ext cx="2296209" cy="1609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28 CuadroTexto"/>
            <p:cNvSpPr txBox="1"/>
            <p:nvPr/>
          </p:nvSpPr>
          <p:spPr>
            <a:xfrm>
              <a:off x="6618923" y="5434191"/>
              <a:ext cx="2561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Perdida de oportunidad </a:t>
              </a:r>
              <a:endParaRPr lang="es-MX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1609" y="0"/>
            <a:ext cx="3898343" cy="1470025"/>
          </a:xfrm>
        </p:spPr>
        <p:txBody>
          <a:bodyPr>
            <a:normAutofit/>
          </a:bodyPr>
          <a:lstStyle/>
          <a:p>
            <a:pPr algn="l"/>
            <a:r>
              <a:rPr lang="es-ES" sz="2800" dirty="0" smtClean="0"/>
              <a:t>Búsqueda externa</a:t>
            </a:r>
            <a:endParaRPr lang="es-ES" sz="2800" dirty="0"/>
          </a:p>
        </p:txBody>
      </p:sp>
      <p:sp>
        <p:nvSpPr>
          <p:cNvPr id="4" name="3 Flecha derecha"/>
          <p:cNvSpPr/>
          <p:nvPr/>
        </p:nvSpPr>
        <p:spPr>
          <a:xfrm rot="20170807">
            <a:off x="2203680" y="1863522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7 Grupo"/>
          <p:cNvGrpSpPr/>
          <p:nvPr/>
        </p:nvGrpSpPr>
        <p:grpSpPr>
          <a:xfrm>
            <a:off x="354944" y="1812100"/>
            <a:ext cx="2561589" cy="3680933"/>
            <a:chOff x="354944" y="1812100"/>
            <a:chExt cx="2561589" cy="3680933"/>
          </a:xfrm>
        </p:grpSpPr>
        <p:pic>
          <p:nvPicPr>
            <p:cNvPr id="2054" name="Picture 6" descr="http://blog.commercial-web-services.com/wp-content/uploads/2013/03/online-search3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44" y="1812100"/>
              <a:ext cx="1793777" cy="1803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17 CuadroTexto"/>
            <p:cNvSpPr txBox="1"/>
            <p:nvPr/>
          </p:nvSpPr>
          <p:spPr>
            <a:xfrm>
              <a:off x="354944" y="4015705"/>
              <a:ext cx="256158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Búsqueda:</a:t>
              </a:r>
            </a:p>
            <a:p>
              <a:r>
                <a:rPr lang="es-MX" dirty="0" smtClean="0"/>
                <a:t>Pregunta a conocidos</a:t>
              </a:r>
            </a:p>
            <a:p>
              <a:r>
                <a:rPr lang="es-MX" dirty="0" smtClean="0"/>
                <a:t>Medios impresos</a:t>
              </a:r>
            </a:p>
            <a:p>
              <a:r>
                <a:rPr lang="es-MX" dirty="0" smtClean="0"/>
                <a:t>Internet</a:t>
              </a:r>
            </a:p>
            <a:p>
              <a:endParaRPr lang="es-MX" dirty="0"/>
            </a:p>
          </p:txBody>
        </p:sp>
      </p:grpSp>
      <p:sp>
        <p:nvSpPr>
          <p:cNvPr id="21" name="20 Flecha derecha"/>
          <p:cNvSpPr/>
          <p:nvPr/>
        </p:nvSpPr>
        <p:spPr>
          <a:xfrm rot="1908704">
            <a:off x="2186664" y="3693491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21 Flecha derecha"/>
          <p:cNvSpPr/>
          <p:nvPr/>
        </p:nvSpPr>
        <p:spPr>
          <a:xfrm>
            <a:off x="5874661" y="3861048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23 Flecha derecha"/>
          <p:cNvSpPr/>
          <p:nvPr/>
        </p:nvSpPr>
        <p:spPr>
          <a:xfrm>
            <a:off x="5884815" y="1680077"/>
            <a:ext cx="785571" cy="735856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5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9 Grupo"/>
          <p:cNvGrpSpPr/>
          <p:nvPr/>
        </p:nvGrpSpPr>
        <p:grpSpPr>
          <a:xfrm>
            <a:off x="2987825" y="1268760"/>
            <a:ext cx="2952327" cy="2448272"/>
            <a:chOff x="2987825" y="1268760"/>
            <a:chExt cx="2952327" cy="2448272"/>
          </a:xfrm>
        </p:grpSpPr>
        <p:pic>
          <p:nvPicPr>
            <p:cNvPr id="2058" name="Picture 10" descr="http://aupasocialmedia.com/wp-content/uploads/2014/02/OOH-Marketing-Digital-OOH-Mkt-Digital-Social-Media-Redes-Sociales-SEO-Branding-Marketing-Online-Marketing-en-Redes-Sociales-Herramientas-de-Marketing-Administraci%C3%B3n-de-Redes-Sociales_-.jp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1268760"/>
              <a:ext cx="2737832" cy="1587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26 CuadroTexto"/>
            <p:cNvSpPr txBox="1"/>
            <p:nvPr/>
          </p:nvSpPr>
          <p:spPr>
            <a:xfrm>
              <a:off x="3378563" y="2793702"/>
              <a:ext cx="25615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Estrategia de MKT</a:t>
              </a:r>
            </a:p>
            <a:p>
              <a:r>
                <a:rPr lang="es-MX" dirty="0"/>
                <a:t>Buen servicio</a:t>
              </a:r>
            </a:p>
            <a:p>
              <a:r>
                <a:rPr lang="es-MX" dirty="0" smtClean="0"/>
                <a:t> </a:t>
              </a:r>
              <a:endParaRPr lang="es-MX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3378563" y="3925044"/>
            <a:ext cx="2561589" cy="1952228"/>
            <a:chOff x="3378563" y="3925044"/>
            <a:chExt cx="2561589" cy="1952228"/>
          </a:xfrm>
        </p:grpSpPr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930" y="3925044"/>
              <a:ext cx="2200264" cy="123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27 CuadroTexto"/>
            <p:cNvSpPr txBox="1"/>
            <p:nvPr/>
          </p:nvSpPr>
          <p:spPr>
            <a:xfrm>
              <a:off x="3378563" y="5230941"/>
              <a:ext cx="25615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Nadie te conoce</a:t>
              </a:r>
              <a:endParaRPr lang="es-MX" dirty="0"/>
            </a:p>
            <a:p>
              <a:r>
                <a:rPr lang="es-MX" dirty="0" smtClean="0"/>
                <a:t> </a:t>
              </a:r>
              <a:endParaRPr lang="es-MX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6296222" y="1196752"/>
            <a:ext cx="2561589" cy="1899250"/>
            <a:chOff x="6296222" y="1196752"/>
            <a:chExt cx="2561589" cy="1899250"/>
          </a:xfrm>
        </p:grpSpPr>
        <p:pic>
          <p:nvPicPr>
            <p:cNvPr id="2064" name="Picture 16" descr="http://www.gifss.es/dinero/dinero/dinero.png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1196752"/>
              <a:ext cx="13335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29 CuadroTexto"/>
            <p:cNvSpPr txBox="1"/>
            <p:nvPr/>
          </p:nvSpPr>
          <p:spPr>
            <a:xfrm>
              <a:off x="6296222" y="2726670"/>
              <a:ext cx="2561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Riqueza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176981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Tecnologías de Información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878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4848" y="34178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¿Tu empresa </a:t>
            </a:r>
            <a:r>
              <a:rPr lang="es-ES" sz="3200" dirty="0" smtClean="0"/>
              <a:t>desarrolla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aplicaciones?</a:t>
            </a:r>
          </a:p>
        </p:txBody>
      </p:sp>
      <p:pic>
        <p:nvPicPr>
          <p:cNvPr id="4" name="Marcador de contenido 3" descr="Captura de pantalla 2014-04-09 a la(s) 19.19.5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484" b="-404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78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S" sz="3200" dirty="0"/>
              <a:t/>
            </a:r>
            <a:br>
              <a:rPr lang="es-ES" sz="3200" dirty="0"/>
            </a:br>
            <a:r>
              <a:rPr lang="es-ES" sz="3200" dirty="0"/>
              <a:t>¿Haz desarrollado software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complementario </a:t>
            </a:r>
            <a:r>
              <a:rPr lang="es-ES" sz="3200" dirty="0"/>
              <a:t>para los productos Aspel?</a:t>
            </a:r>
          </a:p>
        </p:txBody>
      </p:sp>
      <p:pic>
        <p:nvPicPr>
          <p:cNvPr id="4" name="Marcador de contenido 3" descr="Captura de pantalla 2014-04-09 a la(s) 19.20.1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" r="1778" b="-38624"/>
          <a:stretch/>
        </p:blipFill>
        <p:spPr>
          <a:xfrm>
            <a:off x="457200" y="2623870"/>
            <a:ext cx="8083247" cy="3502293"/>
          </a:xfrm>
        </p:spPr>
      </p:pic>
    </p:spTree>
    <p:extLst>
      <p:ext uri="{BB962C8B-B14F-4D97-AF65-F5344CB8AC3E}">
        <p14:creationId xmlns:p14="http://schemas.microsoft.com/office/powerpoint/2010/main" val="10250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BASE INSTALADA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73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/>
              <a:t>¿Cuántos clientes Aspel tienes </a:t>
            </a:r>
            <a:r>
              <a:rPr lang="es-ES" sz="3200" dirty="0" smtClean="0"/>
              <a:t>hoy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en día?</a:t>
            </a:r>
          </a:p>
        </p:txBody>
      </p:sp>
      <p:pic>
        <p:nvPicPr>
          <p:cNvPr id="5" name="Marcador de contenido 4" descr="Captura de pantalla 2014-04-09 a la(s) 19.21.2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" r="1270" b="-44375"/>
          <a:stretch/>
        </p:blipFill>
        <p:spPr>
          <a:xfrm>
            <a:off x="457200" y="2721567"/>
            <a:ext cx="8125112" cy="3404596"/>
          </a:xfrm>
        </p:spPr>
      </p:pic>
    </p:spTree>
    <p:extLst>
      <p:ext uri="{BB962C8B-B14F-4D97-AF65-F5344CB8AC3E}">
        <p14:creationId xmlns:p14="http://schemas.microsoft.com/office/powerpoint/2010/main" val="28388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¿</a:t>
            </a:r>
            <a:r>
              <a:rPr lang="es-ES" sz="3200" dirty="0"/>
              <a:t>Cuántos clientes nuevos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obtuviste en </a:t>
            </a:r>
            <a:r>
              <a:rPr lang="es-ES" sz="3200" dirty="0"/>
              <a:t>los últimos dos </a:t>
            </a:r>
            <a:r>
              <a:rPr lang="es-ES" sz="3200" dirty="0" smtClean="0"/>
              <a:t>Q?</a:t>
            </a:r>
            <a:endParaRPr lang="es-ES" sz="3200" dirty="0"/>
          </a:p>
        </p:txBody>
      </p:sp>
      <p:pic>
        <p:nvPicPr>
          <p:cNvPr id="4" name="Marcador de contenido 3" descr="Captura de pantalla 2014-04-09 a la(s) 19.22.0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098" b="-350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44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 smtClean="0"/>
              <a:t>¿</a:t>
            </a:r>
            <a:r>
              <a:rPr lang="es-ES" sz="3200" dirty="0"/>
              <a:t>Cuántos clientes haz </a:t>
            </a:r>
            <a:r>
              <a:rPr lang="es-ES" sz="3200" dirty="0" smtClean="0"/>
              <a:t>perdido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en el último año?</a:t>
            </a:r>
          </a:p>
        </p:txBody>
      </p:sp>
      <p:pic>
        <p:nvPicPr>
          <p:cNvPr id="4" name="Marcador de contenido 3" descr="Captura de pantalla 2014-04-09 a la(s) 19.22.5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081" b="-390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7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/>
            </a:r>
            <a:br>
              <a:rPr lang="es-ES" dirty="0"/>
            </a:br>
            <a:r>
              <a:rPr lang="es-ES" sz="3600" dirty="0"/>
              <a:t>¿Tienes pensado abrir </a:t>
            </a:r>
            <a:r>
              <a:rPr lang="es-ES" sz="3600" dirty="0" smtClean="0"/>
              <a:t>nuevas</a:t>
            </a:r>
            <a:br>
              <a:rPr lang="es-ES" sz="3600" dirty="0" smtClean="0"/>
            </a:br>
            <a:r>
              <a:rPr lang="es-ES" sz="3600" dirty="0" smtClean="0"/>
              <a:t>oficinas </a:t>
            </a:r>
            <a:r>
              <a:rPr lang="es-ES" sz="3600" dirty="0"/>
              <a:t>en el corto plazo?</a:t>
            </a:r>
            <a:br>
              <a:rPr lang="es-ES" sz="3600" dirty="0"/>
            </a:br>
            <a:endParaRPr lang="es-ES" sz="3600" dirty="0"/>
          </a:p>
        </p:txBody>
      </p:sp>
      <p:pic>
        <p:nvPicPr>
          <p:cNvPr id="6" name="Marcador de contenido 5" descr="Captura de pantalla 2014-04-09 a la(s) 17.45.16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2" r="1270" b="-6154"/>
          <a:stretch/>
        </p:blipFill>
        <p:spPr>
          <a:xfrm>
            <a:off x="-345800" y="1994501"/>
            <a:ext cx="9526312" cy="2700000"/>
          </a:xfrm>
        </p:spPr>
      </p:pic>
    </p:spTree>
    <p:extLst>
      <p:ext uri="{BB962C8B-B14F-4D97-AF65-F5344CB8AC3E}">
        <p14:creationId xmlns:p14="http://schemas.microsoft.com/office/powerpoint/2010/main" val="114286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ES" sz="3200" dirty="0"/>
              <a:t>¿Cuentas con procesos de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retención </a:t>
            </a:r>
            <a:r>
              <a:rPr lang="es-ES" sz="3200" dirty="0"/>
              <a:t>de clientes?</a:t>
            </a:r>
          </a:p>
        </p:txBody>
      </p:sp>
      <p:pic>
        <p:nvPicPr>
          <p:cNvPr id="4" name="Marcador de contenido 3" descr="Captura de pantalla 2014-04-09 a la(s) 19.23.5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6" r="1948" b="-39505"/>
          <a:stretch/>
        </p:blipFill>
        <p:spPr>
          <a:xfrm>
            <a:off x="457200" y="2651783"/>
            <a:ext cx="8069292" cy="3474380"/>
          </a:xfrm>
        </p:spPr>
      </p:pic>
    </p:spTree>
    <p:extLst>
      <p:ext uri="{BB962C8B-B14F-4D97-AF65-F5344CB8AC3E}">
        <p14:creationId xmlns:p14="http://schemas.microsoft.com/office/powerpoint/2010/main" val="31266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open-ideas.es/wp-content/uploads/2012/06/Fidelizac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56992"/>
            <a:ext cx="31432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95536" y="620688"/>
            <a:ext cx="813690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s-MX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dirty="0" smtClean="0"/>
              <a:t>Crear programas para retener al cliente a largo plazo </a:t>
            </a:r>
            <a:endParaRPr lang="en-US" altLang="es-MX" sz="2800" dirty="0"/>
          </a:p>
          <a:p>
            <a:r>
              <a:rPr lang="es-MX" altLang="es-MX" sz="2800" dirty="0"/>
              <a:t> </a:t>
            </a:r>
            <a:r>
              <a:rPr lang="es-MX" altLang="es-MX" sz="2800" dirty="0" smtClean="0"/>
              <a:t>    Modelo de las </a:t>
            </a:r>
            <a:r>
              <a:rPr lang="en-US" altLang="es-MX" sz="2800" dirty="0" smtClean="0"/>
              <a:t>3C:</a:t>
            </a:r>
          </a:p>
          <a:p>
            <a:pPr lvl="1"/>
            <a:r>
              <a:rPr lang="es-ES" altLang="es-MX" sz="2800" dirty="0" smtClean="0"/>
              <a:t> a) Captar</a:t>
            </a:r>
          </a:p>
          <a:p>
            <a:pPr lvl="1"/>
            <a:r>
              <a:rPr lang="es-ES" altLang="es-MX" sz="2800" dirty="0"/>
              <a:t> </a:t>
            </a:r>
            <a:r>
              <a:rPr lang="es-ES" altLang="es-MX" sz="2800" dirty="0" smtClean="0"/>
              <a:t>b) Convencer </a:t>
            </a:r>
          </a:p>
          <a:p>
            <a:pPr lvl="1"/>
            <a:r>
              <a:rPr lang="es-ES" altLang="es-MX" sz="2800" dirty="0" smtClean="0"/>
              <a:t> c) </a:t>
            </a:r>
            <a:r>
              <a:rPr lang="es-ES" altLang="es-MX" sz="2800" b="1" dirty="0" smtClean="0"/>
              <a:t>Conservar </a:t>
            </a:r>
          </a:p>
          <a:p>
            <a:endParaRPr lang="es-E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altLang="es-MX" sz="2800" dirty="0"/>
              <a:t>Manejo de objeciones para cada motivo</a:t>
            </a:r>
          </a:p>
          <a:p>
            <a:pPr lvl="1"/>
            <a:r>
              <a:rPr lang="es-ES" altLang="es-MX" sz="2800" dirty="0" smtClean="0"/>
              <a:t> </a:t>
            </a:r>
            <a:r>
              <a:rPr lang="es-ES" altLang="es-MX" sz="2800" dirty="0"/>
              <a:t>a) Precio</a:t>
            </a:r>
          </a:p>
          <a:p>
            <a:pPr lvl="1"/>
            <a:r>
              <a:rPr lang="es-ES" altLang="es-MX" sz="2800" dirty="0"/>
              <a:t> b) Servicio </a:t>
            </a:r>
          </a:p>
          <a:p>
            <a:pPr lvl="1"/>
            <a:r>
              <a:rPr lang="es-ES" altLang="es-MX" sz="2800" dirty="0"/>
              <a:t> c) Competencia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altLang="es-MX" sz="2800" dirty="0">
              <a:solidFill>
                <a:srgbClr val="002060"/>
              </a:solidFill>
            </a:endParaRPr>
          </a:p>
          <a:p>
            <a:endParaRPr lang="es-ES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8100392" y="6165304"/>
            <a:ext cx="936104" cy="5760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76505" y="332656"/>
            <a:ext cx="5375615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/>
              <a:t>Conclusiones base instalada</a:t>
            </a:r>
          </a:p>
        </p:txBody>
      </p:sp>
    </p:spTree>
    <p:extLst>
      <p:ext uri="{BB962C8B-B14F-4D97-AF65-F5344CB8AC3E}">
        <p14:creationId xmlns:p14="http://schemas.microsoft.com/office/powerpoint/2010/main" val="279915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41609" y="0"/>
            <a:ext cx="476243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/>
              <a:t>Conclusiones </a:t>
            </a:r>
            <a:r>
              <a:rPr lang="es-ES" sz="2800" dirty="0"/>
              <a:t>b</a:t>
            </a:r>
            <a:r>
              <a:rPr lang="es-ES" sz="2800" dirty="0" smtClean="0"/>
              <a:t>ase instalada</a:t>
            </a:r>
            <a:endParaRPr lang="es-ES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87524" y="1412776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dirty="0" smtClean="0"/>
              <a:t>Servicio al </a:t>
            </a:r>
            <a:r>
              <a:rPr lang="es-MX" sz="2000" dirty="0" smtClean="0"/>
              <a:t>cliente</a:t>
            </a:r>
          </a:p>
          <a:p>
            <a:r>
              <a:rPr lang="en-US" sz="2000" dirty="0"/>
              <a:t> </a:t>
            </a: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u="sng" dirty="0" smtClean="0">
                <a:hlinkClick r:id="rId2"/>
              </a:rPr>
              <a:t>http</a:t>
            </a:r>
            <a:r>
              <a:rPr lang="en-US" sz="2000" u="sng" dirty="0">
                <a:hlinkClick r:id="rId2"/>
              </a:rPr>
              <a:t>://www.youtube.com/watch?v=I8mS5_iRT7M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11560" y="292494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“El cliente es los más importante, aunque a veces no le entendamos desde un inicio”</a:t>
            </a:r>
          </a:p>
          <a:p>
            <a:endParaRPr lang="es-MX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7534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EVALÚANOS PARA MEJORAR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612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/>
              <a:t>¿Cómo evaluarías al área </a:t>
            </a:r>
            <a:r>
              <a:rPr lang="es-ES" sz="3200" dirty="0" smtClean="0"/>
              <a:t>de</a:t>
            </a:r>
            <a:br>
              <a:rPr lang="es-ES" sz="3200" dirty="0" smtClean="0"/>
            </a:br>
            <a:r>
              <a:rPr lang="es-ES" sz="3200" dirty="0" smtClean="0"/>
              <a:t>Ventas</a:t>
            </a:r>
            <a:r>
              <a:rPr lang="es-ES" sz="3200" dirty="0"/>
              <a:t>?</a:t>
            </a:r>
          </a:p>
        </p:txBody>
      </p:sp>
      <p:pic>
        <p:nvPicPr>
          <p:cNvPr id="5" name="Marcador de contenido 4" descr="Captura de pantalla 2014-04-09 a la(s) 19.25.1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759" b="-34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84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/>
              <a:t>¿Cómo evaluarías al área de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Soporte?</a:t>
            </a:r>
            <a:endParaRPr lang="es-ES" sz="3200" dirty="0"/>
          </a:p>
        </p:txBody>
      </p:sp>
      <p:pic>
        <p:nvPicPr>
          <p:cNvPr id="4" name="Marcador de contenido 3" descr="Captura de pantalla 2014-04-09 a la(s) 19.26.2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34" b="-426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200" dirty="0" smtClean="0"/>
              <a:t>¿Cómo evaluarías al área</a:t>
            </a:r>
            <a:br>
              <a:rPr lang="es-ES" sz="3200" dirty="0" smtClean="0"/>
            </a:br>
            <a:r>
              <a:rPr lang="es-ES" sz="3200" dirty="0" smtClean="0"/>
              <a:t> Administrativa?</a:t>
            </a:r>
            <a:endParaRPr lang="es-ES" sz="3200" dirty="0"/>
          </a:p>
        </p:txBody>
      </p:sp>
      <p:pic>
        <p:nvPicPr>
          <p:cNvPr id="4" name="Marcador de contenido 3" descr="Captura de pantalla 2014-04-09 a la(s) 19.26.4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7" t="1999" r="1187" b="-82700"/>
          <a:stretch/>
        </p:blipFill>
        <p:spPr>
          <a:xfrm>
            <a:off x="359515" y="266091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6321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Reto</a:t>
            </a:r>
            <a:r>
              <a:rPr lang="en-US" sz="3600" dirty="0" smtClean="0"/>
              <a:t> </a:t>
            </a:r>
            <a:r>
              <a:rPr lang="en-US" sz="3600" dirty="0" err="1" smtClean="0"/>
              <a:t>comercial</a:t>
            </a:r>
            <a:endParaRPr lang="en-US" sz="36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9272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27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Reto</a:t>
            </a:r>
            <a:r>
              <a:rPr lang="en-US" sz="3600" dirty="0" smtClean="0"/>
              <a:t> con el </a:t>
            </a:r>
            <a:r>
              <a:rPr lang="en-US" sz="3600" dirty="0" err="1" smtClean="0"/>
              <a:t>producto</a:t>
            </a:r>
            <a:endParaRPr lang="en-US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0362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11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Reto</a:t>
            </a:r>
            <a:r>
              <a:rPr lang="en-US" sz="3600" dirty="0" smtClean="0"/>
              <a:t> </a:t>
            </a:r>
            <a:r>
              <a:rPr lang="en-US" sz="3600" dirty="0" err="1" smtClean="0"/>
              <a:t>soporte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4309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035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/>
            </a:r>
            <a:br>
              <a:rPr lang="es-ES" dirty="0"/>
            </a:br>
            <a:r>
              <a:rPr lang="es-ES" sz="3600" dirty="0"/>
              <a:t>¿Cuentas con sala de juntas</a:t>
            </a:r>
            <a:r>
              <a:rPr lang="es-ES" sz="3600" dirty="0" smtClean="0"/>
              <a:t>?</a:t>
            </a:r>
            <a:br>
              <a:rPr lang="es-ES" sz="3600" dirty="0" smtClean="0"/>
            </a:br>
            <a:r>
              <a:rPr lang="es-ES" sz="3600" dirty="0" smtClean="0"/>
              <a:t/>
            </a:r>
            <a:br>
              <a:rPr lang="es-ES" sz="3600" dirty="0" smtClean="0"/>
            </a:br>
            <a:endParaRPr lang="es-ES" sz="4000" dirty="0"/>
          </a:p>
        </p:txBody>
      </p:sp>
      <p:pic>
        <p:nvPicPr>
          <p:cNvPr id="4" name="Marcador de contenido 3" descr="Captura de pantalla 2014-04-09 a la(s) 17.35.26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0" b="-2232"/>
          <a:stretch/>
        </p:blipFill>
        <p:spPr>
          <a:xfrm>
            <a:off x="-385610" y="2184010"/>
            <a:ext cx="9566122" cy="2700000"/>
          </a:xfrm>
        </p:spPr>
      </p:pic>
    </p:spTree>
    <p:extLst>
      <p:ext uri="{BB962C8B-B14F-4D97-AF65-F5344CB8AC3E}">
        <p14:creationId xmlns:p14="http://schemas.microsoft.com/office/powerpoint/2010/main" val="14946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Reto</a:t>
            </a:r>
            <a:r>
              <a:rPr lang="en-US" sz="3600" dirty="0" smtClean="0"/>
              <a:t> </a:t>
            </a:r>
            <a:r>
              <a:rPr lang="en-US" sz="3600" dirty="0" err="1" smtClean="0"/>
              <a:t>administrativo</a:t>
            </a:r>
            <a:endParaRPr lang="en-US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736772"/>
              </p:ext>
            </p:extLst>
          </p:nvPr>
        </p:nvGraphicFramePr>
        <p:xfrm>
          <a:off x="0" y="980728"/>
          <a:ext cx="9144000" cy="5145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43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555776" y="1916832"/>
            <a:ext cx="3816424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Alcanza</a:t>
            </a:r>
            <a:r>
              <a:rPr lang="en-US" sz="3600" dirty="0" smtClean="0"/>
              <a:t> </a:t>
            </a:r>
            <a:r>
              <a:rPr lang="en-US" sz="3600" dirty="0" err="1" smtClean="0"/>
              <a:t>tus</a:t>
            </a:r>
            <a:r>
              <a:rPr lang="en-US" sz="3600" dirty="0" smtClean="0"/>
              <a:t> </a:t>
            </a:r>
            <a:r>
              <a:rPr lang="en-US" sz="3600" dirty="0" err="1" smtClean="0"/>
              <a:t>sueños</a:t>
            </a:r>
            <a:endParaRPr lang="en-US" sz="3600" dirty="0"/>
          </a:p>
        </p:txBody>
      </p:sp>
      <p:sp>
        <p:nvSpPr>
          <p:cNvPr id="2" name="1 Rectángulo"/>
          <p:cNvSpPr/>
          <p:nvPr/>
        </p:nvSpPr>
        <p:spPr>
          <a:xfrm>
            <a:off x="1115616" y="3140968"/>
            <a:ext cx="5742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 </a:t>
            </a:r>
            <a:endParaRPr lang="en-US" dirty="0"/>
          </a:p>
          <a:p>
            <a:r>
              <a:rPr lang="es-MX" dirty="0" smtClean="0"/>
              <a:t>Zona </a:t>
            </a:r>
            <a:r>
              <a:rPr lang="es-MX" dirty="0"/>
              <a:t>de confort</a:t>
            </a:r>
            <a:endParaRPr lang="en-US" dirty="0"/>
          </a:p>
          <a:p>
            <a:r>
              <a:rPr lang="es-MX" u="sng" dirty="0">
                <a:hlinkClick r:id="rId2"/>
              </a:rPr>
              <a:t>http://www.youtube.com/watch?v=RSUykLfEmVE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225860" y="1925960"/>
            <a:ext cx="68407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/>
              <a:t>¡</a:t>
            </a:r>
            <a:r>
              <a:rPr lang="en-US" sz="4800" dirty="0" smtClean="0"/>
              <a:t>Mil Gracias </a:t>
            </a:r>
            <a:r>
              <a:rPr lang="en-US" sz="4800" dirty="0" err="1" smtClean="0"/>
              <a:t>por</a:t>
            </a:r>
            <a:r>
              <a:rPr lang="en-US" sz="4800" dirty="0" smtClean="0"/>
              <a:t> </a:t>
            </a:r>
            <a:r>
              <a:rPr lang="en-US" sz="4800" dirty="0" err="1" smtClean="0"/>
              <a:t>participar</a:t>
            </a:r>
            <a:r>
              <a:rPr lang="en-US" sz="4800" dirty="0" smtClean="0"/>
              <a:t>!</a:t>
            </a:r>
            <a:endParaRPr lang="en-US" sz="48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760040" y="35730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 smtClean="0"/>
              <a:t>“Para avanzar juntos hay que conocernos mejor”</a:t>
            </a:r>
          </a:p>
          <a:p>
            <a:r>
              <a:rPr lang="es-ES" sz="2800" dirty="0" smtClean="0"/>
              <a:t>					Brian Nishizaki</a:t>
            </a:r>
          </a:p>
          <a:p>
            <a:r>
              <a:rPr lang="es-ES" sz="2800" dirty="0"/>
              <a:t>	</a:t>
            </a:r>
            <a:r>
              <a:rPr lang="es-ES" sz="2800" dirty="0" smtClean="0"/>
              <a:t>	                                   Director de Ventas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8217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¿Cuentas con salas de </a:t>
            </a:r>
            <a:r>
              <a:rPr lang="es-ES" sz="3200" dirty="0" smtClean="0"/>
              <a:t>capacitación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r>
              <a:rPr lang="es-ES" sz="3200" dirty="0"/>
              <a:t>para el usuario final?</a:t>
            </a:r>
          </a:p>
        </p:txBody>
      </p:sp>
      <p:pic>
        <p:nvPicPr>
          <p:cNvPr id="13" name="Marcador de contenido 12" descr="Captura de pantalla 2014-04-09 a la(s) 17.34.5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8" b="-4820"/>
          <a:stretch/>
        </p:blipFill>
        <p:spPr>
          <a:xfrm>
            <a:off x="-746911" y="2153888"/>
            <a:ext cx="9827500" cy="2700000"/>
          </a:xfrm>
        </p:spPr>
      </p:pic>
    </p:spTree>
    <p:extLst>
      <p:ext uri="{BB962C8B-B14F-4D97-AF65-F5344CB8AC3E}">
        <p14:creationId xmlns:p14="http://schemas.microsoft.com/office/powerpoint/2010/main" val="19896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200" dirty="0"/>
              <a:t>En caso de tener sala de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capacitación</a:t>
            </a:r>
            <a:r>
              <a:rPr lang="es-ES" sz="3200" dirty="0"/>
              <a:t>, ¿Para cuántas personas?</a:t>
            </a:r>
          </a:p>
        </p:txBody>
      </p:sp>
      <p:pic>
        <p:nvPicPr>
          <p:cNvPr id="4" name="Marcador de contenido 3" descr="Captura de pantalla 2014-04-09 a la(s) 17.37.2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01" b="-454"/>
          <a:stretch/>
        </p:blipFill>
        <p:spPr>
          <a:xfrm>
            <a:off x="-123566" y="2176186"/>
            <a:ext cx="9376086" cy="2862198"/>
          </a:xfrm>
        </p:spPr>
      </p:pic>
    </p:spTree>
    <p:extLst>
      <p:ext uri="{BB962C8B-B14F-4D97-AF65-F5344CB8AC3E}">
        <p14:creationId xmlns:p14="http://schemas.microsoft.com/office/powerpoint/2010/main" val="264031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650</Words>
  <Application>Microsoft Office PowerPoint</Application>
  <PresentationFormat>Presentación en pantalla (4:3)</PresentationFormat>
  <Paragraphs>173</Paragraphs>
  <Slides>72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72</vt:i4>
      </vt:variant>
    </vt:vector>
  </HeadingPairs>
  <TitlesOfParts>
    <vt:vector size="73" baseType="lpstr">
      <vt:lpstr>Tema de Office</vt:lpstr>
      <vt:lpstr>“Para avanzar juntos hay que conocernos mejor”</vt:lpstr>
      <vt:lpstr>Nuestros retos</vt:lpstr>
      <vt:lpstr>INFRAESTRUCTURA</vt:lpstr>
      <vt:lpstr>¿Cuentas con oficinas para la  atención de tus clientes?</vt:lpstr>
      <vt:lpstr>¿Cuentas con sucursales? </vt:lpstr>
      <vt:lpstr> ¿Tienes pensado abrir nuevas oficinas en el corto plazo? </vt:lpstr>
      <vt:lpstr> ¿Cuentas con sala de juntas?  </vt:lpstr>
      <vt:lpstr>¿Cuentas con salas de capacitación  para el usuario final?</vt:lpstr>
      <vt:lpstr>En caso de tener sala de  capacitación, ¿Para cuántas personas?</vt:lpstr>
      <vt:lpstr>¿Cuentas con un conmutador? </vt:lpstr>
      <vt:lpstr>¿Cuentas con página de Internet? </vt:lpstr>
      <vt:lpstr>¿Vendes productos y/o servicios  online (e-commerce)?</vt:lpstr>
      <vt:lpstr>¿Cuentas con email con dominio de tu empresa? </vt:lpstr>
      <vt:lpstr>Conclusiones Infraestructura</vt:lpstr>
      <vt:lpstr>Presentación de PowerPoint</vt:lpstr>
      <vt:lpstr>¿Cuál preferirías?</vt:lpstr>
      <vt:lpstr>¿Cuál funciona mejor?</vt:lpstr>
      <vt:lpstr>  Caso Aspel</vt:lpstr>
      <vt:lpstr>RECURSOS HUMANOS</vt:lpstr>
      <vt:lpstr>¿Cuántos empleados tienes? </vt:lpstr>
      <vt:lpstr>¿Cuántos se dedican a vender  Aspel de tiempo completo?</vt:lpstr>
      <vt:lpstr>¿Cuántos soportan ASPEL? </vt:lpstr>
      <vt:lpstr>Conclusiones RH</vt:lpstr>
      <vt:lpstr>Recursos humanos, los necesito?</vt:lpstr>
      <vt:lpstr>VENTAS y MKT</vt:lpstr>
      <vt:lpstr>¿En qué rango de facturación  total se encuentra tu empresa?</vt:lpstr>
      <vt:lpstr>¿Con qué frecuencia capacitas a  tu fuerza de ventas?</vt:lpstr>
      <vt:lpstr>¿Cuentas con CRM para el  seguimiento de las ventas?</vt:lpstr>
      <vt:lpstr>¿Cuánto representa Aspel  en tu facturación? </vt:lpstr>
      <vt:lpstr> ¿Cuánto representa la venta de  servicios Aspel: soporte, capacitación, etc…? </vt:lpstr>
      <vt:lpstr>¿Cuáles son los productos que  más vendes de Aspel? </vt:lpstr>
      <vt:lpstr>¿Qué tipo de empresas atiendes? </vt:lpstr>
      <vt:lpstr>¿Cuánto dura tu ciclo de ventas?</vt:lpstr>
      <vt:lpstr>¿Cuántas visitas haces al cliente  para hacer tu cierre de ventas?</vt:lpstr>
      <vt:lpstr>¿Cuántos años tienes como  distribuidor de Aspel?</vt:lpstr>
      <vt:lpstr>¿Alcanzaste tus cuotas en los en los últimos dos Qs?</vt:lpstr>
      <vt:lpstr>¿De tus ventas en unidades (no en pesos) qué porcentaje es la venta y renta?</vt:lpstr>
      <vt:lpstr>¿Tus estrategias están enfocadas   a la Venta o a la Renta?</vt:lpstr>
      <vt:lpstr>¿La mayoría de tus pedidos los  solicitas usando el escritorio de servicios?</vt:lpstr>
      <vt:lpstr>¿Con qué frecuencia compras  software Aspel? </vt:lpstr>
      <vt:lpstr>¿De dónde provienen tus Ventas? </vt:lpstr>
      <vt:lpstr>¿Cuántas cotizaciones haces  en un mes?</vt:lpstr>
      <vt:lpstr>¿Cuentas con un área de Marketing?</vt:lpstr>
      <vt:lpstr>¿Tienes un área de Telemarketing  para prospección?</vt:lpstr>
      <vt:lpstr>¿Haces campañas de Adwords,  Yahoo, Facebook u otro?</vt:lpstr>
      <vt:lpstr>¿Te públicas en revistas, periódicos  u otros medios impresos?</vt:lpstr>
      <vt:lpstr>Presentación de PowerPoint</vt:lpstr>
      <vt:lpstr>¿Adquieres bases de datos de nuevos prospectos?</vt:lpstr>
      <vt:lpstr>Ventas, cómo genero mayor demanda?</vt:lpstr>
      <vt:lpstr>Ventas, cómo genero mayor demanda?</vt:lpstr>
      <vt:lpstr>Resolver una necesidad</vt:lpstr>
      <vt:lpstr>Búsqueda externa</vt:lpstr>
      <vt:lpstr>Tecnologías de Información</vt:lpstr>
      <vt:lpstr>¿Tu empresa desarrolla  aplicaciones?</vt:lpstr>
      <vt:lpstr> ¿Haz desarrollado software  complementario para los productos Aspel?</vt:lpstr>
      <vt:lpstr>LA BASE INSTALADA</vt:lpstr>
      <vt:lpstr>¿Cuántos clientes Aspel tienes hoy  en día?</vt:lpstr>
      <vt:lpstr>¿Cuántos clientes nuevos  obtuviste en los últimos dos Q?</vt:lpstr>
      <vt:lpstr>¿Cuántos clientes haz perdido  en el último año?</vt:lpstr>
      <vt:lpstr>¿Cuentas con procesos de  retención de clientes?</vt:lpstr>
      <vt:lpstr>Presentación de PowerPoint</vt:lpstr>
      <vt:lpstr>Presentación de PowerPoint</vt:lpstr>
      <vt:lpstr>EVALÚANOS PARA MEJORAR</vt:lpstr>
      <vt:lpstr>¿Cómo evaluarías al área de Ventas?</vt:lpstr>
      <vt:lpstr>¿Cómo evaluarías al área de  Soporte?</vt:lpstr>
      <vt:lpstr>¿Cómo evaluarías al área  Administrativa?</vt:lpstr>
      <vt:lpstr>Reto comercial</vt:lpstr>
      <vt:lpstr>Reto con el producto</vt:lpstr>
      <vt:lpstr>Reto soporte </vt:lpstr>
      <vt:lpstr>Reto administrativo</vt:lpstr>
      <vt:lpstr>Alcanza tus sueños</vt:lpstr>
      <vt:lpstr>¡Mil Gracias por participar!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Erika Yuritzi Cardozo Delgado</dc:creator>
  <cp:lastModifiedBy>Brian Nishizaki Simon</cp:lastModifiedBy>
  <cp:revision>76</cp:revision>
  <dcterms:created xsi:type="dcterms:W3CDTF">2014-04-08T18:13:51Z</dcterms:created>
  <dcterms:modified xsi:type="dcterms:W3CDTF">2014-04-23T16:21:00Z</dcterms:modified>
</cp:coreProperties>
</file>